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273" r:id="rId4"/>
    <p:sldId id="274" r:id="rId5"/>
    <p:sldId id="275" r:id="rId6"/>
    <p:sldId id="272" r:id="rId7"/>
    <p:sldId id="298" r:id="rId8"/>
    <p:sldId id="305" r:id="rId9"/>
    <p:sldId id="259" r:id="rId10"/>
    <p:sldId id="260" r:id="rId11"/>
    <p:sldId id="277" r:id="rId12"/>
    <p:sldId id="261" r:id="rId13"/>
    <p:sldId id="268" r:id="rId14"/>
    <p:sldId id="269" r:id="rId15"/>
    <p:sldId id="304" r:id="rId16"/>
    <p:sldId id="320" r:id="rId17"/>
    <p:sldId id="311" r:id="rId18"/>
    <p:sldId id="312" r:id="rId19"/>
    <p:sldId id="321" r:id="rId20"/>
    <p:sldId id="322" r:id="rId21"/>
    <p:sldId id="271" r:id="rId22"/>
    <p:sldId id="313" r:id="rId23"/>
    <p:sldId id="302" r:id="rId24"/>
    <p:sldId id="262" r:id="rId25"/>
    <p:sldId id="263" r:id="rId26"/>
    <p:sldId id="265" r:id="rId27"/>
    <p:sldId id="332" r:id="rId28"/>
    <p:sldId id="319" r:id="rId29"/>
    <p:sldId id="266" r:id="rId30"/>
    <p:sldId id="324" r:id="rId31"/>
    <p:sldId id="299" r:id="rId32"/>
    <p:sldId id="301" r:id="rId33"/>
    <p:sldId id="267" r:id="rId34"/>
    <p:sldId id="307" r:id="rId35"/>
    <p:sldId id="279" r:id="rId36"/>
    <p:sldId id="281" r:id="rId37"/>
    <p:sldId id="316" r:id="rId38"/>
    <p:sldId id="317" r:id="rId39"/>
    <p:sldId id="282" r:id="rId40"/>
    <p:sldId id="325" r:id="rId41"/>
    <p:sldId id="326" r:id="rId42"/>
    <p:sldId id="334" r:id="rId43"/>
    <p:sldId id="283" r:id="rId44"/>
    <p:sldId id="290" r:id="rId45"/>
    <p:sldId id="291" r:id="rId46"/>
    <p:sldId id="328" r:id="rId47"/>
    <p:sldId id="329" r:id="rId48"/>
    <p:sldId id="294" r:id="rId49"/>
    <p:sldId id="295" r:id="rId50"/>
    <p:sldId id="296" r:id="rId51"/>
    <p:sldId id="297" r:id="rId52"/>
    <p:sldId id="333" r:id="rId53"/>
    <p:sldId id="278" r:id="rId5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70" y="-84"/>
      </p:cViewPr>
      <p:guideLst>
        <p:guide orient="horz" pos="2160"/>
        <p:guide pos="2880"/>
      </p:guideLst>
    </p:cSldViewPr>
  </p:slideViewPr>
  <p:notesTextViewPr>
    <p:cViewPr>
      <p:scale>
        <a:sx n="100" d="100"/>
        <a:sy n="100" d="100"/>
      </p:scale>
      <p:origin x="0" y="612"/>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47AECD-9FD4-4D5D-AE84-4AA6AE6BEBD1}" type="datetimeFigureOut">
              <a:rPr lang="fr-FR"/>
              <a:pPr>
                <a:defRPr/>
              </a:pPr>
              <a:t>11/01/2012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9F65017-E582-40F2-9700-1E9CD989A0DD}"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L’usine AZF avant l’explosion, vue du sud.</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Ceci est très important. On note une forte dissymétrie</a:t>
            </a:r>
            <a:r>
              <a:rPr lang="fr-FR" baseline="0" dirty="0" smtClean="0"/>
              <a:t> dans l’axe est-ouest. Cela établit que l’explosion s’est produite selon cet axe, de l’est vers l’ouest. Elle a soulevé une partie du sol en se propageant, et on a retrouvé une partie de la « semelle » du sol du hangar 221 au sommet de la paroi, à l’ouest. Or l’entrée du hangar –le box- se trouvait à l’est.</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18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19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Train d’ondes perçu jusqu’à 700 </a:t>
            </a:r>
            <a:r>
              <a:rPr lang="fr-FR" dirty="0" smtClean="0"/>
              <a:t>km dans</a:t>
            </a:r>
            <a:r>
              <a:rPr lang="fr-FR" baseline="0" dirty="0" smtClean="0"/>
              <a:t> tous les enregistrements du CEA</a:t>
            </a:r>
            <a:r>
              <a:rPr lang="fr-FR" dirty="0" smtClean="0"/>
              <a:t>. Tous ces enregistrements ne notent pas d’autres événements (précurseurs). Localement il y a les stations </a:t>
            </a:r>
            <a:r>
              <a:rPr lang="fr-FR" dirty="0" smtClean="0"/>
              <a:t>de l’OMP dans les </a:t>
            </a:r>
            <a:r>
              <a:rPr lang="fr-FR" dirty="0" smtClean="0"/>
              <a:t>Pyrénées, mais les plus proches sont à </a:t>
            </a:r>
            <a:r>
              <a:rPr lang="fr-FR" dirty="0" smtClean="0"/>
              <a:t>à 70 km et 110 </a:t>
            </a:r>
            <a:r>
              <a:rPr lang="fr-FR" dirty="0" smtClean="0"/>
              <a:t>km.</a:t>
            </a:r>
            <a:endParaRPr lang="fr-FR" dirty="0" smtClean="0"/>
          </a:p>
          <a:p>
            <a:r>
              <a:rPr lang="fr-FR" dirty="0" smtClean="0"/>
              <a:t>Mais un enregistreur était branché par hasard sur un sismographe au rebut dans les locaux de l’OMP </a:t>
            </a:r>
            <a:r>
              <a:rPr lang="fr-FR" dirty="0" smtClean="0"/>
              <a:t>à </a:t>
            </a:r>
            <a:r>
              <a:rPr lang="fr-FR" dirty="0" err="1" smtClean="0"/>
              <a:t>Rangueil</a:t>
            </a:r>
            <a:r>
              <a:rPr lang="fr-FR" dirty="0" smtClean="0"/>
              <a:t>. Cet enregistrement est précieux, mais </a:t>
            </a:r>
            <a:r>
              <a:rPr lang="fr-FR" dirty="0" smtClean="0"/>
              <a:t>il a fallu le traiter, l’étalonner et le débarrasser de tous les parasites. Une fois le signal pur reconstitué, les experts ont une signature géologique du sol entre le lieu de l’explosion et le laboratoire de l’OMP à </a:t>
            </a:r>
            <a:r>
              <a:rPr lang="fr-FR" dirty="0" err="1" smtClean="0"/>
              <a:t>Rangueil</a:t>
            </a:r>
            <a:r>
              <a:rPr lang="fr-FR" dirty="0" smtClean="0"/>
              <a:t>. La campagne de tirs de 2004 a pu se mener, l’objectif étant de comparer l’enregistrement historique avec les enregistrements produits par les tirs.</a:t>
            </a:r>
          </a:p>
        </p:txBody>
      </p:sp>
      <p:sp>
        <p:nvSpPr>
          <p:cNvPr id="60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BA20C2-1E66-4D95-84D7-68E7CB94A5A6}" type="slidenum">
              <a:rPr lang="fr-FR" smtClean="0"/>
              <a:pPr/>
              <a:t>21</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Il s’agit de retrouver un train d’ondes le plus ressemblant possible à l’enregistrement fortuit de l’OMP en provoquant des ondes de choc de puissances et de points d’initiation variables, évidemment autour du cratère.</a:t>
            </a:r>
          </a:p>
        </p:txBody>
      </p:sp>
      <p:sp>
        <p:nvSpPr>
          <p:cNvPr id="614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E9287-02D5-48EA-B454-F5951543D9F6}" type="slidenum">
              <a:rPr lang="fr-FR" smtClean="0"/>
              <a:pPr/>
              <a:t>22</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enfumage de plus … qui a tourné à la confusion de Total.</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24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C’est peut-être cette piste qui a donné lieu au plus grand nombre de spéculations surréalistes. Le point de départ est des </a:t>
            </a:r>
            <a:r>
              <a:rPr lang="fr-FR" dirty="0" err="1" smtClean="0"/>
              <a:t>témoiganges</a:t>
            </a:r>
            <a:r>
              <a:rPr lang="fr-FR" dirty="0" smtClean="0"/>
              <a:t> « d’électrisations … ». L’intérêt pour Total était  de mettre en cause la SNPE.</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25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catastrophe étant</a:t>
            </a:r>
            <a:r>
              <a:rPr lang="fr-FR" baseline="0" dirty="0" smtClean="0"/>
              <a:t> datée au 1/200 de seconde par l’étude sismique, la réponse a la question dépendait de la capacité à dater très précisément tous les événements électriques anormaux. Pour cela il a fallu repérer l’horloge interne des appareils enregistreurs par rapport au temps universel. Et ainsi il a été établit que tous ces événements étaient postérieurs à la catastrophe.</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26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explosion de cette ampleur produit de multiples effets acoustiques. Elle produit un ébranlement du</a:t>
            </a:r>
            <a:r>
              <a:rPr lang="fr-FR" baseline="0" dirty="0" smtClean="0"/>
              <a:t> sol, une onde sismique qui se propage à 2000 m/s, et elle produit aussi une onde acoustique aérienne –le son- qui se déplace plus lentement, à 300 m/s. Elle propage aussi une colonne d’air –le blast- qui provoque les dégâts, et un nouveau fracas, mais cette fois là ou l’observateur se trouve.</a:t>
            </a:r>
          </a:p>
          <a:p>
            <a:r>
              <a:rPr lang="fr-FR" baseline="0" dirty="0" smtClean="0"/>
              <a:t>Cela explique la grande distorsion des témoignages, et qu’à partir d’une certaine distance les deux phénomènes sonores soient suffisamment différenciés pour qu’on croit entendre deux explosions.</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31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la culture de l’usine AZF, on savait qu’il était interdit de croiser les produits du nord et du sud, que les </a:t>
            </a:r>
            <a:r>
              <a:rPr lang="fr-FR" dirty="0" err="1" smtClean="0"/>
              <a:t>ammonitrates</a:t>
            </a:r>
            <a:r>
              <a:rPr lang="fr-FR" dirty="0" smtClean="0"/>
              <a:t> et les dérivés chlorés ne faisaient pas bon ménage.</a:t>
            </a:r>
          </a:p>
          <a:p>
            <a:r>
              <a:rPr lang="fr-FR" dirty="0" smtClean="0"/>
              <a:t>C’est ce qui</a:t>
            </a:r>
            <a:r>
              <a:rPr lang="fr-FR" baseline="0" dirty="0" smtClean="0"/>
              <a:t> va être transgressé quand il va être décidé de mélanger le retraitement des déchets, dans une activité qui est sous-traitée à une </a:t>
            </a:r>
            <a:r>
              <a:rPr lang="fr-FR" baseline="0" dirty="0" err="1" smtClean="0"/>
              <a:t>socité</a:t>
            </a:r>
            <a:r>
              <a:rPr lang="fr-FR" baseline="0" dirty="0" smtClean="0"/>
              <a:t> qui n’a pas été informée de ces dangers.</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33</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NAI, ou </a:t>
            </a:r>
            <a:r>
              <a:rPr lang="fr-FR" dirty="0" err="1" smtClean="0"/>
              <a:t>ammonitrate</a:t>
            </a:r>
            <a:r>
              <a:rPr lang="fr-FR" dirty="0" smtClean="0"/>
              <a:t> industriel est un explosif. Il est commercialisé dans ce but. Le NAA ou </a:t>
            </a:r>
            <a:r>
              <a:rPr lang="fr-FR" dirty="0" err="1" smtClean="0"/>
              <a:t>ammonitrate</a:t>
            </a:r>
            <a:r>
              <a:rPr lang="fr-FR" dirty="0" smtClean="0"/>
              <a:t> agricole est un explosif </a:t>
            </a:r>
            <a:r>
              <a:rPr lang="fr-FR" dirty="0" err="1" smtClean="0"/>
              <a:t>occassionnel</a:t>
            </a:r>
            <a:r>
              <a:rPr lang="fr-FR" dirty="0" smtClean="0"/>
              <a:t>. Les paysans l’utilisent pour faire sauter des souches d’arbres, et c’est l’explosif le plus utilisé par les terroristes</a:t>
            </a:r>
            <a:r>
              <a:rPr lang="fr-FR" baseline="0" dirty="0" smtClean="0"/>
              <a:t> : FNLC et le récent attentat en Norvège.</a:t>
            </a:r>
          </a:p>
          <a:p>
            <a:r>
              <a:rPr lang="fr-FR" baseline="0" dirty="0" smtClean="0"/>
              <a:t>Le </a:t>
            </a:r>
            <a:r>
              <a:rPr lang="fr-FR" baseline="0" dirty="0" err="1" smtClean="0"/>
              <a:t>DCCNa</a:t>
            </a:r>
            <a:r>
              <a:rPr lang="fr-FR" baseline="0" dirty="0" smtClean="0"/>
              <a:t> est un produit pour piscines qui a la propriété de libérer progressivement du chlore. C’est aussi un explosif.</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34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Quelques images après le séisme ... </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LCD : laboratoire de combustion et de détonique</a:t>
            </a:r>
          </a:p>
        </p:txBody>
      </p:sp>
      <p:sp>
        <p:nvSpPr>
          <p:cNvPr id="624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C96E2C-43BA-4E60-8B68-CE9C6D7DDD9E}" type="slidenum">
              <a:rPr lang="fr-FR" smtClean="0"/>
              <a:pPr/>
              <a:t>38</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Délégation générale pour l’armement Centre d’Etudes de Gramat</a:t>
            </a:r>
          </a:p>
        </p:txBody>
      </p:sp>
      <p:sp>
        <p:nvSpPr>
          <p:cNvPr id="634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1D77F8-8A2F-4705-AB5D-CC0AFA7BE7DF}" type="slidenum">
              <a:rPr lang="fr-FR" smtClean="0"/>
              <a:pPr/>
              <a:t>39</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se décomposant par la présence d’eau,</a:t>
            </a:r>
            <a:r>
              <a:rPr lang="fr-FR" baseline="0" dirty="0" smtClean="0"/>
              <a:t> le </a:t>
            </a:r>
            <a:r>
              <a:rPr lang="fr-FR" baseline="0" dirty="0" err="1" smtClean="0"/>
              <a:t>DCCNa</a:t>
            </a:r>
            <a:r>
              <a:rPr lang="fr-FR" baseline="0" dirty="0" smtClean="0"/>
              <a:t> produit du NaCL3 qui a la propriété de se réagir à la fois sur le </a:t>
            </a:r>
            <a:r>
              <a:rPr lang="fr-FR" baseline="0" dirty="0" err="1" smtClean="0"/>
              <a:t>DCCNa</a:t>
            </a:r>
            <a:r>
              <a:rPr lang="fr-FR" baseline="0" dirty="0" smtClean="0"/>
              <a:t> restant et sur l’</a:t>
            </a:r>
            <a:r>
              <a:rPr lang="fr-FR" baseline="0" dirty="0" err="1" smtClean="0"/>
              <a:t>ammonitrate</a:t>
            </a:r>
            <a:r>
              <a:rPr lang="fr-FR" baseline="0" dirty="0" smtClean="0"/>
              <a:t>, qu’il soit agricole ou industriel. C’est ce qui explique l’extrême réactivité du mélange.</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45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a:buFont typeface="Arial" charset="0"/>
              <a:buNone/>
            </a:pPr>
            <a:r>
              <a:rPr lang="fr-FR" dirty="0" smtClean="0"/>
              <a:t>Quant à la probabilité d’explosion d’un tas d’</a:t>
            </a:r>
            <a:r>
              <a:rPr lang="fr-FR" dirty="0" err="1" smtClean="0"/>
              <a:t>ammonitrates</a:t>
            </a:r>
            <a:r>
              <a:rPr lang="fr-FR" dirty="0" smtClean="0"/>
              <a:t>, il convient de différencier deux situations : d’une part l’analyse d’une explosion qui a eu lieu (donc certaine, de probabilité égale à 1) et d’autre part le calcul de la probabilité qu’une explosion survienne. </a:t>
            </a:r>
          </a:p>
          <a:p>
            <a:pPr>
              <a:buFont typeface="Arial" charset="0"/>
              <a:buNone/>
            </a:pPr>
            <a:r>
              <a:rPr lang="fr-FR" dirty="0" smtClean="0"/>
              <a:t>Le grand risque aujourd’hui vient de la conjonction de deux facteurs, une probabilité extrêmement faible (mais pas nulle …) et un nombre extrêmement grand d’occurrences. </a:t>
            </a:r>
          </a:p>
          <a:p>
            <a:pPr>
              <a:buFont typeface="Arial" charset="0"/>
              <a:buNone/>
            </a:pPr>
            <a:r>
              <a:rPr lang="fr-FR" dirty="0" smtClean="0"/>
              <a:t>Si on décompose un événement en la conjonction de plusieurs événements qui doivent se produire en même temps, la probabilité de cet événement est le produit des probabilités élémentaires. Par exemple si pour qu’une explosion se produise, dix conditions différentes de probabilité 1/10 chacune doivent être réunies, la probabilité sera le produit de dix fois 1/10, soit 0,0000000001. Si elle était égale à 1, toutes les usines chimiques exploseraient tous les jours.</a:t>
            </a:r>
          </a:p>
          <a:p>
            <a:r>
              <a:rPr lang="fr-FR" dirty="0" smtClean="0"/>
              <a:t>Le raisonnement de Total, ou politique</a:t>
            </a:r>
            <a:r>
              <a:rPr lang="fr-FR" baseline="0" dirty="0" smtClean="0"/>
              <a:t> du « risque calculé » est un raisonnement probabiliste qui vise à réduire les chances (ou malchances …) d’explosion. Puis il ya un passage à la limite. De quasi nulle, cette probabilité est décrétée nulle. </a:t>
            </a:r>
          </a:p>
          <a:p>
            <a:r>
              <a:rPr lang="fr-FR" baseline="0" dirty="0" smtClean="0"/>
              <a:t>Ainsi les responsables de la sécurité d’une usine à risque peuvent affirmer tranquillement qu’ils ont pris toutes les mesures, et qu’il n’y aura pas d’explosion. Mais quand le pire a survenu, quand la catastrophe s’est produit, cette prétention devient un déni pur et simple.</a:t>
            </a:r>
          </a:p>
          <a:p>
            <a:r>
              <a:rPr lang="fr-FR" baseline="0" dirty="0" smtClean="0"/>
              <a:t>Et tous les jours à la barre, on a des porte-paroles du groupe Total qui viennent refaire le raisonnement probabiliste, expliquer que pour que l’explosion ait lieu il faut une conjonction de tellement de facteurs que c’est impossible.</a:t>
            </a:r>
          </a:p>
          <a:p>
            <a:r>
              <a:rPr lang="fr-FR" baseline="0" dirty="0" smtClean="0"/>
              <a:t>Sauf que la seule conclusion de tous ces </a:t>
            </a:r>
            <a:r>
              <a:rPr lang="fr-FR" baseline="0" dirty="0" err="1" smtClean="0"/>
              <a:t>rausonnements</a:t>
            </a:r>
            <a:r>
              <a:rPr lang="fr-FR" baseline="0" dirty="0" smtClean="0"/>
              <a:t>, c’est que l’explosion n’a pas eu lieu.</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52</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a:t>
            </a:r>
            <a:r>
              <a:rPr lang="fr-FR" baseline="0" dirty="0" smtClean="0"/>
              <a:t> l’espèce l’ignorance, voire l’impuissance de Total est une preuve à charge. Un industriel prétend tout maîtriser dans son usine. C’est d’ailleurs comme cela qu’il justifie le secret industriel et commercial. </a:t>
            </a:r>
          </a:p>
          <a:p>
            <a:r>
              <a:rPr lang="fr-FR" baseline="0" dirty="0" smtClean="0"/>
              <a:t>Total doit être condamné justement parce qu’il prétend ne pas comprendre. Cela s’appelle l’irresponsabilité, pénalement la mise en danger de la vie d’autrui. Si un ouvrier d’une entreprise de BTP tombe d’un échelle, son patron est responsable, même si le règlement interdit ce genre d’accident. Un patron doit veiller à ce que les conditions de sécurité soient respectées. </a:t>
            </a:r>
          </a:p>
          <a:p>
            <a:r>
              <a:rPr lang="fr-FR" baseline="0" dirty="0" smtClean="0"/>
              <a:t>Si sa vigilance (parce que seul le profit compte pour lui) est mise en défaut, il doit en assumer les conséquences.</a:t>
            </a:r>
          </a:p>
          <a:p>
            <a:r>
              <a:rPr lang="fr-FR" baseline="0" dirty="0" smtClean="0"/>
              <a:t>Ne pas condamner Total reviendrait à donner un permis de tuer à tous les industriels de </a:t>
            </a:r>
            <a:r>
              <a:rPr lang="fr-FR" baseline="0" smtClean="0"/>
              <a:t>la chimie.</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53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cratère, après qu’il ait été rempli par la nappe phréatique. </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Voilà comment Total présente les choses …</a:t>
            </a:r>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170240-55B5-44B8-900D-716221092F6B}" type="slidenum">
              <a:rPr lang="fr-FR" smtClean="0"/>
              <a:pPr/>
              <a:t>7</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appel, les avocats de Total ont encore exploité, de manière abjecte, les rumeurs qu’ils ont eux-mêmes construites.</a:t>
            </a:r>
          </a:p>
          <a:p>
            <a:r>
              <a:rPr lang="fr-FR" dirty="0" smtClean="0"/>
              <a:t>Ils ont notamment fait citer le juge </a:t>
            </a:r>
            <a:r>
              <a:rPr lang="fr-FR" dirty="0" err="1" smtClean="0"/>
              <a:t>Bruguières</a:t>
            </a:r>
            <a:r>
              <a:rPr lang="fr-FR" dirty="0" smtClean="0"/>
              <a:t>,</a:t>
            </a:r>
            <a:r>
              <a:rPr lang="fr-FR" baseline="0" dirty="0" smtClean="0"/>
              <a:t> parce que son nom permet à la rumeur terroriste de se propager. Un article récent du Canard Enchaîné raconte comment Total le rémunère à hauteur de 100 000 € par an simplement pour pouvoir user de son nom.</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13</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équipes de la police scientifique sont particulièrement entraînées à découvrir les traces d’explosifs ou d’engins de mise à feu.</a:t>
            </a:r>
          </a:p>
          <a:p>
            <a:r>
              <a:rPr lang="fr-FR" dirty="0" smtClean="0"/>
              <a:t>La Commission d’Enquête Interne de Total a eu toute latitude pour effectuer elle-même ces recherches,</a:t>
            </a:r>
            <a:r>
              <a:rPr lang="fr-FR" baseline="0" dirty="0" smtClean="0"/>
              <a:t> </a:t>
            </a:r>
            <a:r>
              <a:rPr lang="fr-FR" b="1" baseline="0" dirty="0" smtClean="0"/>
              <a:t>en priorité sur l’enquête judiciaire.</a:t>
            </a:r>
            <a:r>
              <a:rPr lang="fr-FR" b="0" baseline="0" dirty="0" smtClean="0"/>
              <a:t> </a:t>
            </a:r>
          </a:p>
          <a:p>
            <a:r>
              <a:rPr lang="fr-FR" b="0" baseline="0" dirty="0" smtClean="0"/>
              <a:t>Malgré tous ces efforts, elle n’a rien trouvé.</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14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a:defRPr/>
            </a:pPr>
            <a:r>
              <a:rPr lang="fr-FR" dirty="0" smtClean="0"/>
              <a:t>Des traces de substances explosives ont été mises en évidence sur des débris de la cabine qui ont séjourné plusieurs jours, semaines ou mois, dans l’océan Atlantique par 35 mètres de fond à 15 km de la côte Est de Long Island. Il a pu être démontré, -malgré la mise en évidence de traces d’explosifs sur des constituants du Boeing 747-, par le collège d’experts dont l’un de nous faisait partie (C. CALISTI), que cette explosion en vol était ACCIDENTELLE et qu’elle résultait d’une explosion d’atmosphère survenue à l’intérieur du réservoir principal et central de carburant, quasiment vide.</a:t>
            </a:r>
          </a:p>
          <a:p>
            <a:pPr>
              <a:defRPr/>
            </a:pPr>
            <a:r>
              <a:rPr lang="fr-FR" dirty="0" smtClean="0"/>
              <a:t>Les enquêteurs du FBI ont reconstitué l’historique de ce Boeing 747, mettant en lumière que plusieurs mois avant son explosion en vol, il avait été utilisé lors de l’entraînement de chiens détecteurs de substances explosives et, de ce fait, l’intérieur de la cabine passagers avait été contaminé par contact avec les substances explosives utilisées pour ces tests, et montrant qu’aucune précaution n’avait été prise pour éviter les contaminations.</a:t>
            </a:r>
          </a:p>
          <a:p>
            <a:pPr>
              <a:defRPr/>
            </a:pPr>
            <a:r>
              <a:rPr lang="fr-FR" dirty="0" smtClean="0"/>
              <a:t>il a pu être démontré, par le collège d’experts dont l’un d’entre nous faisait partie (C. CALISTI), qu’il s’agissait d’une explosion consécutive à la détonation d’une charge d’explosif en feuille de fabrication artisanale, -à base de pentrite-, amorcée au moyen d’un détonateur électrique mis à feu par un dispositif électronique à retardement. La collecte des débris significatifs de cet EEI a été opérée</a:t>
            </a:r>
          </a:p>
          <a:p>
            <a:pPr>
              <a:defRPr/>
            </a:pPr>
            <a:r>
              <a:rPr lang="fr-FR" dirty="0" smtClean="0"/>
              <a:t>sur une superficie d’environ 60 km² dans le désert du Ténéré, facilitée par le survol à plusieurs reprises du site du crash au moyen d’hélicoptères de l’Armée française basés à N’Djamena –Tchad, suivi du ratissage à pied des 60 km² avec l’aide des militaires du 6ème RPIMA. Cette collecte a permis d’identifier, parmi les débris, un morceau du couvercle d’une valise Samsonite, supportant</a:t>
            </a:r>
          </a:p>
          <a:p>
            <a:pPr>
              <a:defRPr/>
            </a:pPr>
            <a:r>
              <a:rPr lang="fr-FR" dirty="0" smtClean="0"/>
              <a:t>60 grammes environ d’explosif à base de pentrite (PETN).</a:t>
            </a:r>
            <a:endParaRPr lang="fr-FR" dirty="0"/>
          </a:p>
        </p:txBody>
      </p:sp>
      <p:sp>
        <p:nvSpPr>
          <p:cNvPr id="593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04232-67E7-4A8C-8471-291277155C9C}" type="slidenum">
              <a:rPr lang="fr-FR" smtClean="0"/>
              <a:pPr/>
              <a:t>15</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Voilà comment l’enquête a avancé. Toutes les portes se sont fermées une à une.</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16</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symétrie des parois nord et sud montre que l’explosion s’est propagée</a:t>
            </a:r>
            <a:r>
              <a:rPr lang="fr-FR" baseline="0" dirty="0" smtClean="0"/>
              <a:t> sur l’axe est-ouest.</a:t>
            </a:r>
            <a:endParaRPr lang="fr-FR" dirty="0"/>
          </a:p>
        </p:txBody>
      </p:sp>
      <p:sp>
        <p:nvSpPr>
          <p:cNvPr id="4" name="Espace réservé du numéro de diapositive 3"/>
          <p:cNvSpPr>
            <a:spLocks noGrp="1"/>
          </p:cNvSpPr>
          <p:nvPr>
            <p:ph type="sldNum" sz="quarter" idx="10"/>
          </p:nvPr>
        </p:nvSpPr>
        <p:spPr/>
        <p:txBody>
          <a:bodyPr/>
          <a:lstStyle/>
          <a:p>
            <a:pPr>
              <a:defRPr/>
            </a:pPr>
            <a:fld id="{D9F65017-E582-40F2-9700-1E9CD989A0DD}" type="slidenum">
              <a:rPr lang="fr-FR" smtClean="0"/>
              <a:pPr>
                <a:defRPr/>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A5CF8CBE-C9C0-44C6-8B9D-1F460B1CAD54}" type="datetime1">
              <a:rPr lang="fr-FR"/>
              <a:pPr>
                <a:defRPr/>
              </a:pPr>
              <a:t>11/01/2012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CC14C7C-8358-4928-8DFE-DFD073CA491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EEACE3D-DD5A-4398-9988-1240A3B07862}" type="datetime1">
              <a:rPr lang="fr-FR"/>
              <a:pPr>
                <a:defRPr/>
              </a:pPr>
              <a:t>11/01/2012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B3EB9D5-FD83-4B6A-9CBE-BFED6892F0A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68245AC-D3BF-4874-8519-7C32309B84FA}" type="datetime1">
              <a:rPr lang="fr-FR"/>
              <a:pPr>
                <a:defRPr/>
              </a:pPr>
              <a:t>11/01/2012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4658C0B-9385-466D-B4EC-D8B1BAB157C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4EC3839-2ACA-49F4-AFE4-60E85CA3DF3E}" type="datetime1">
              <a:rPr lang="fr-FR"/>
              <a:pPr>
                <a:defRPr/>
              </a:pPr>
              <a:t>11/01/2012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157FE2A-F4EB-4C84-84A2-C412D9E7BA4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435B6EA-B03E-4174-B251-CCA676422026}" type="datetime1">
              <a:rPr lang="fr-FR"/>
              <a:pPr>
                <a:defRPr/>
              </a:pPr>
              <a:t>11/01/2012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A0657F4-2E5A-413A-8398-D5FF80B120C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61E4FB6-0D0C-4169-9868-8A4B31A2D889}" type="datetime1">
              <a:rPr lang="fr-FR"/>
              <a:pPr>
                <a:defRPr/>
              </a:pPr>
              <a:t>11/01/2012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D08DD33-4EEC-4563-8F5A-A81AE5F016A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C8E3900-9B04-48E3-8E6D-85E85CC14EC9}" type="datetime1">
              <a:rPr lang="fr-FR"/>
              <a:pPr>
                <a:defRPr/>
              </a:pPr>
              <a:t>11/01/2012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38F293F-A073-4164-A4F6-D3C15E51137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DFD2466-27FC-4BFF-AC29-DA266B04677C}" type="datetime1">
              <a:rPr lang="fr-FR"/>
              <a:pPr>
                <a:defRPr/>
              </a:pPr>
              <a:t>11/01/2012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36F4632-01B8-424F-87BB-64F75810F57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93068EA-F39D-4267-9E8D-06B9D030B037}" type="datetime1">
              <a:rPr lang="fr-FR"/>
              <a:pPr>
                <a:defRPr/>
              </a:pPr>
              <a:t>11/01/2012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C252622-73C6-42A6-95B4-9C98AEC7D5D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C84252A-9D32-44F6-B299-E30CD0F166C1}" type="datetime1">
              <a:rPr lang="fr-FR"/>
              <a:pPr>
                <a:defRPr/>
              </a:pPr>
              <a:t>11/01/2012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9B9B2F2-9C5F-419B-BC41-433EB885822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953AA2C-8763-497A-B23F-E7D732311B58}" type="datetime1">
              <a:rPr lang="fr-FR"/>
              <a:pPr>
                <a:defRPr/>
              </a:pPr>
              <a:t>11/01/2012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AEC2482-62E6-4428-91CE-97C27332DE3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4B41F86-5DC3-4E83-81EF-B082FFCB3E8A}" type="datetime1">
              <a:rPr lang="fr-FR"/>
              <a:pPr>
                <a:defRPr/>
              </a:pPr>
              <a:t>11/01/2012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7770C9-2BA5-44D2-874D-35D3FCF912E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C:\Documents%20and%20Settings\jfg\Mes%20documents\apo\boum\enqu&#234;te\Bergues\Pr&#233;sentation%20BERGUES%20du%2028-05-2009%20-%20CD%20-%20Tribunal\Tir24-AS05017.avi"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file:///C:\Documents%20and%20Settings\Khas_texts_docs\presles\01_propagation.AVI" TargetMode="External"/><Relationship Id="rId5" Type="http://schemas.openxmlformats.org/officeDocument/2006/relationships/image" Target="../media/image24.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file:///C:\Documents%20and%20Settings\Khas_texts_docs\presles\02_poussee.AVI" TargetMode="External"/><Relationship Id="rId5" Type="http://schemas.openxmlformats.org/officeDocument/2006/relationships/image" Target="../media/image25.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file:///C:\Documents%20and%20Settings\Khas_texts_docs\presles\03_vol.AVI" TargetMode="External"/><Relationship Id="rId5" Type="http://schemas.openxmlformats.org/officeDocument/2006/relationships/image" Target="../media/image26.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ous-titre 2"/>
          <p:cNvSpPr>
            <a:spLocks noGrp="1"/>
          </p:cNvSpPr>
          <p:nvPr>
            <p:ph type="subTitle" idx="1"/>
          </p:nvPr>
        </p:nvSpPr>
        <p:spPr>
          <a:xfrm>
            <a:off x="642938" y="642938"/>
            <a:ext cx="7858125" cy="5357812"/>
          </a:xfrm>
        </p:spPr>
        <p:txBody>
          <a:bodyPr/>
          <a:lstStyle/>
          <a:p>
            <a:pPr eaLnBrk="1" hangingPunct="1"/>
            <a:r>
              <a:rPr lang="fr-FR" sz="7200" smtClean="0">
                <a:solidFill>
                  <a:srgbClr val="FF0000"/>
                </a:solidFill>
              </a:rPr>
              <a:t>Pourquoi c’est un accident chimique qui est à l’origine de l’explosion de l’usine AZF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95288" y="333375"/>
            <a:ext cx="8353425" cy="5632450"/>
          </a:xfrm>
          <a:prstGeom prst="rect">
            <a:avLst/>
          </a:prstGeom>
          <a:noFill/>
          <a:ln w="9525">
            <a:noFill/>
            <a:miter lim="800000"/>
            <a:headEnd/>
            <a:tailEnd/>
          </a:ln>
        </p:spPr>
        <p:txBody>
          <a:bodyPr>
            <a:spAutoFit/>
          </a:bodyPr>
          <a:lstStyle/>
          <a:p>
            <a:r>
              <a:rPr lang="fr-FR" sz="2400" b="1"/>
              <a:t>3 L’arc électrique</a:t>
            </a:r>
          </a:p>
          <a:p>
            <a:r>
              <a:rPr lang="fr-FR" sz="2400"/>
              <a:t>Selon cette hypothèse, un court-circuit très important se serait produit dans le transformateur haute tension de la SNPE, à proximité immédiate du site AZF … Cet arc aurait généré l’explosion du tas de nitrate du hangar 221.</a:t>
            </a:r>
          </a:p>
          <a:p>
            <a:endParaRPr lang="fr-FR" sz="2400"/>
          </a:p>
          <a:p>
            <a:r>
              <a:rPr lang="fr-FR" sz="2400" b="1"/>
              <a:t>4 La double explosion</a:t>
            </a:r>
          </a:p>
          <a:p>
            <a:r>
              <a:rPr lang="fr-FR" sz="2400"/>
              <a:t>De nombreux témoins … affirment avoir entendu le jour du drame deux signaux sonores …</a:t>
            </a:r>
          </a:p>
          <a:p>
            <a:endParaRPr lang="fr-FR" sz="2400"/>
          </a:p>
          <a:p>
            <a:r>
              <a:rPr lang="fr-FR" sz="2400" b="1"/>
              <a:t>5 L’accident chimique </a:t>
            </a:r>
          </a:p>
          <a:p>
            <a:r>
              <a:rPr lang="fr-FR" sz="2400"/>
              <a:t>Dans le bâtiment 335, un ouvrier aurait pu par erreur, selon l’instruction, pelleter … quelques kilos de DCCNa … qui auraient été déversés deux jours plus tard sur un tas de nitrate humide dans un sas à l’entrée du hangar 221 ... </a:t>
            </a:r>
          </a:p>
        </p:txBody>
      </p:sp>
      <p:sp>
        <p:nvSpPr>
          <p:cNvPr id="3" name="Espace réservé du numéro de diapositive 2"/>
          <p:cNvSpPr>
            <a:spLocks noGrp="1"/>
          </p:cNvSpPr>
          <p:nvPr>
            <p:ph type="sldNum" sz="quarter" idx="12"/>
          </p:nvPr>
        </p:nvSpPr>
        <p:spPr/>
        <p:txBody>
          <a:bodyPr/>
          <a:lstStyle/>
          <a:p>
            <a:pPr>
              <a:defRPr/>
            </a:pPr>
            <a:fld id="{C2B070E0-66F6-4C60-86DD-1CCCFC66EB80}" type="slidenum">
              <a:rPr lang="fr-FR" smtClean="0"/>
              <a:pPr>
                <a:defRPr/>
              </a:pPr>
              <a:t>10</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 calcmode="lin" valueType="num">
                                      <p:cBhvr additive="base">
                                        <p:cTn id="7"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6">
                                            <p:txEl>
                                              <p:pRg st="4" end="4"/>
                                            </p:txEl>
                                          </p:spTgt>
                                        </p:tgtEl>
                                        <p:attrNameLst>
                                          <p:attrName>style.visibility</p:attrName>
                                        </p:attrNameLst>
                                      </p:cBhvr>
                                      <p:to>
                                        <p:strVal val="visible"/>
                                      </p:to>
                                    </p:set>
                                    <p:anim calcmode="lin" valueType="num">
                                      <p:cBhvr additive="base">
                                        <p:cTn id="11"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66">
                                            <p:txEl>
                                              <p:pRg st="6" end="6"/>
                                            </p:txEl>
                                          </p:spTgt>
                                        </p:tgtEl>
                                        <p:attrNameLst>
                                          <p:attrName>style.visibility</p:attrName>
                                        </p:attrNameLst>
                                      </p:cBhvr>
                                      <p:to>
                                        <p:strVal val="visible"/>
                                      </p:to>
                                    </p:set>
                                    <p:anim calcmode="lin" valueType="num">
                                      <p:cBhvr additive="base">
                                        <p:cTn id="17"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266">
                                            <p:txEl>
                                              <p:pRg st="7" end="7"/>
                                            </p:txEl>
                                          </p:spTgt>
                                        </p:tgtEl>
                                        <p:attrNameLst>
                                          <p:attrName>style.visibility</p:attrName>
                                        </p:attrNameLst>
                                      </p:cBhvr>
                                      <p:to>
                                        <p:strVal val="visible"/>
                                      </p:to>
                                    </p:set>
                                    <p:anim calcmode="lin" valueType="num">
                                      <p:cBhvr additive="base">
                                        <p:cTn id="21" dur="500" fill="hold"/>
                                        <p:tgtEl>
                                          <p:spTgt spid="1126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b="1" smtClean="0"/>
              <a:t>L’enquête du collège d’experts</a:t>
            </a:r>
            <a:endParaRPr lang="fr-FR" smtClean="0"/>
          </a:p>
        </p:txBody>
      </p:sp>
      <p:sp>
        <p:nvSpPr>
          <p:cNvPr id="12291" name="Espace réservé du contenu 2"/>
          <p:cNvSpPr>
            <a:spLocks noGrp="1"/>
          </p:cNvSpPr>
          <p:nvPr>
            <p:ph idx="1"/>
          </p:nvPr>
        </p:nvSpPr>
        <p:spPr>
          <a:xfrm>
            <a:off x="428625" y="1643063"/>
            <a:ext cx="8229600" cy="4738687"/>
          </a:xfrm>
        </p:spPr>
        <p:txBody>
          <a:bodyPr/>
          <a:lstStyle/>
          <a:p>
            <a:pPr marL="0">
              <a:buFont typeface="Arial" charset="0"/>
              <a:buNone/>
              <a:defRPr/>
            </a:pPr>
            <a:r>
              <a:rPr lang="fr-FR" sz="2400" dirty="0" smtClean="0"/>
              <a:t>Le 28 septembre 2001, un collège d’experts est désigné. Il va progressivement réunir une trentaine de spécialistes de toutes disciplines :  détonique, chimie, électricité, sismologie, géologie, informatique. Ils vont réaliser un vrai travail d’équipe.</a:t>
            </a:r>
          </a:p>
          <a:p>
            <a:pPr marL="0">
              <a:buFont typeface="Arial" charset="0"/>
              <a:buNone/>
              <a:defRPr/>
            </a:pPr>
            <a:endParaRPr lang="fr-FR" sz="1050" dirty="0" smtClean="0"/>
          </a:p>
          <a:p>
            <a:pPr marL="0">
              <a:buFont typeface="Arial" charset="0"/>
              <a:buNone/>
              <a:defRPr/>
            </a:pPr>
            <a:r>
              <a:rPr lang="fr-FR" sz="2400" dirty="0" smtClean="0"/>
              <a:t>Ils ont mené leurs travaux selon trois axes :</a:t>
            </a:r>
          </a:p>
          <a:p>
            <a:pPr marL="0">
              <a:buFont typeface="Arial" charset="0"/>
              <a:buNone/>
              <a:defRPr/>
            </a:pPr>
            <a:r>
              <a:rPr lang="fr-FR" sz="2400" dirty="0" smtClean="0"/>
              <a:t>- les constatations sur place,</a:t>
            </a:r>
          </a:p>
          <a:p>
            <a:pPr marL="0">
              <a:buFont typeface="Arial" charset="0"/>
              <a:buNone/>
              <a:defRPr/>
            </a:pPr>
            <a:r>
              <a:rPr lang="fr-FR" sz="2400" dirty="0" smtClean="0"/>
              <a:t>- les analyses en laboratoire et essais techniques,</a:t>
            </a:r>
          </a:p>
          <a:p>
            <a:pPr marL="0">
              <a:buFont typeface="Arial" charset="0"/>
              <a:buNone/>
              <a:defRPr/>
            </a:pPr>
            <a:r>
              <a:rPr lang="fr-FR" sz="2400" dirty="0" smtClean="0"/>
              <a:t>- l'étude de toutes les pièces.</a:t>
            </a:r>
          </a:p>
          <a:p>
            <a:pPr marL="0">
              <a:buFont typeface="Arial" charset="0"/>
              <a:buNone/>
              <a:defRPr/>
            </a:pPr>
            <a:endParaRPr lang="fr-FR" sz="1200" dirty="0" smtClean="0"/>
          </a:p>
          <a:p>
            <a:pPr marL="0">
              <a:buFont typeface="Arial" charset="0"/>
              <a:buNone/>
              <a:defRPr/>
            </a:pPr>
            <a:r>
              <a:rPr lang="fr-FR" sz="2400" dirty="0" smtClean="0"/>
              <a:t>Ils ont souffert de la perte de crédibilité de la parole  publique (ils nous mentent … on ne saura jamais …)</a:t>
            </a:r>
          </a:p>
          <a:p>
            <a:pPr marL="0">
              <a:buFont typeface="Arial" charset="0"/>
              <a:buNone/>
              <a:defRPr/>
            </a:pPr>
            <a:endParaRPr lang="fr-FR" dirty="0" smtClean="0"/>
          </a:p>
          <a:p>
            <a:pPr>
              <a:defRPr/>
            </a:pPr>
            <a:endParaRPr lang="fr-FR" dirty="0" smtClean="0"/>
          </a:p>
        </p:txBody>
      </p:sp>
      <p:sp>
        <p:nvSpPr>
          <p:cNvPr id="4" name="Espace réservé du numéro de diapositive 3"/>
          <p:cNvSpPr>
            <a:spLocks noGrp="1"/>
          </p:cNvSpPr>
          <p:nvPr>
            <p:ph type="sldNum" sz="quarter" idx="12"/>
          </p:nvPr>
        </p:nvSpPr>
        <p:spPr/>
        <p:txBody>
          <a:bodyPr/>
          <a:lstStyle/>
          <a:p>
            <a:pPr>
              <a:defRPr/>
            </a:pPr>
            <a:fld id="{953EB65F-B2F3-486A-8286-2CBBA1816753}" type="slidenum">
              <a:rPr lang="fr-FR" smtClean="0"/>
              <a:pPr>
                <a:defRPr/>
              </a:pPr>
              <a:t>11</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 calcmode="lin" valueType="num">
                                      <p:cBhvr additive="base">
                                        <p:cTn id="17"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 calcmode="lin" valueType="num">
                                      <p:cBhvr additive="base">
                                        <p:cTn id="2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 calcmode="lin" valueType="num">
                                      <p:cBhvr additive="base">
                                        <p:cTn id="25"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anim calcmode="lin" valueType="num">
                                      <p:cBhvr additive="base">
                                        <p:cTn id="31"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sz="3200" b="1" smtClean="0"/>
              <a:t>1   L’attentat terroriste ou l’acte de malveillance</a:t>
            </a:r>
            <a:endParaRPr lang="fr-FR" smtClean="0"/>
          </a:p>
        </p:txBody>
      </p:sp>
      <p:sp>
        <p:nvSpPr>
          <p:cNvPr id="13315" name="Espace réservé du contenu 2"/>
          <p:cNvSpPr>
            <a:spLocks noGrp="1"/>
          </p:cNvSpPr>
          <p:nvPr>
            <p:ph idx="1"/>
          </p:nvPr>
        </p:nvSpPr>
        <p:spPr>
          <a:xfrm>
            <a:off x="428625" y="3429000"/>
            <a:ext cx="8229600" cy="2686050"/>
          </a:xfrm>
        </p:spPr>
        <p:txBody>
          <a:bodyPr/>
          <a:lstStyle/>
          <a:p>
            <a:r>
              <a:rPr lang="fr-FR" smtClean="0"/>
              <a:t>Les thèses de l’attentat islamiste</a:t>
            </a:r>
          </a:p>
          <a:p>
            <a:r>
              <a:rPr lang="fr-FR" smtClean="0"/>
              <a:t>La recherche de traces et résidus d’explosifs</a:t>
            </a:r>
          </a:p>
          <a:p>
            <a:r>
              <a:rPr lang="fr-FR" smtClean="0"/>
              <a:t>La forme du cratère</a:t>
            </a:r>
          </a:p>
          <a:p>
            <a:r>
              <a:rPr lang="fr-FR" smtClean="0"/>
              <a:t>L’enquête sismique</a:t>
            </a:r>
          </a:p>
          <a:p>
            <a:endParaRPr lang="fr-FR" smtClean="0"/>
          </a:p>
        </p:txBody>
      </p:sp>
      <p:sp>
        <p:nvSpPr>
          <p:cNvPr id="4" name="Espace réservé du numéro de diapositive 3"/>
          <p:cNvSpPr>
            <a:spLocks noGrp="1"/>
          </p:cNvSpPr>
          <p:nvPr>
            <p:ph type="sldNum" sz="quarter" idx="12"/>
          </p:nvPr>
        </p:nvSpPr>
        <p:spPr/>
        <p:txBody>
          <a:bodyPr/>
          <a:lstStyle/>
          <a:p>
            <a:pPr>
              <a:defRPr/>
            </a:pPr>
            <a:fld id="{4FB8D96F-4FCE-4388-96C0-8DDCF929DC9F}" type="slidenum">
              <a:rPr lang="fr-FR" smtClean="0"/>
              <a:pPr>
                <a:defRPr/>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b="1" smtClean="0"/>
              <a:t>Les thèses de l’attentat islamiste</a:t>
            </a:r>
          </a:p>
        </p:txBody>
      </p:sp>
      <p:sp>
        <p:nvSpPr>
          <p:cNvPr id="14339" name="Espace réservé du contenu 2"/>
          <p:cNvSpPr>
            <a:spLocks noGrp="1"/>
          </p:cNvSpPr>
          <p:nvPr>
            <p:ph idx="1"/>
          </p:nvPr>
        </p:nvSpPr>
        <p:spPr>
          <a:xfrm>
            <a:off x="468313" y="2997200"/>
            <a:ext cx="8229600" cy="3186113"/>
          </a:xfrm>
        </p:spPr>
        <p:txBody>
          <a:bodyPr/>
          <a:lstStyle/>
          <a:p>
            <a:pPr>
              <a:buFont typeface="Arial" charset="0"/>
              <a:buNone/>
            </a:pPr>
            <a:r>
              <a:rPr lang="fr-FR" sz="2800" smtClean="0"/>
              <a:t>Accusations racistes insupportables … mais qui ont été rationnellement écartées. </a:t>
            </a:r>
          </a:p>
          <a:p>
            <a:pPr>
              <a:buFont typeface="Arial" charset="0"/>
              <a:buNone/>
            </a:pPr>
            <a:r>
              <a:rPr lang="fr-FR" sz="2800" smtClean="0"/>
              <a:t>Aucune revendication …</a:t>
            </a:r>
          </a:p>
          <a:p>
            <a:pPr>
              <a:buFont typeface="Arial" charset="0"/>
              <a:buNone/>
            </a:pPr>
            <a:endParaRPr lang="fr-FR" sz="1200" smtClean="0"/>
          </a:p>
          <a:p>
            <a:r>
              <a:rPr lang="fr-FR" sz="2800" smtClean="0"/>
              <a:t>L’intérimaire aux trois slips</a:t>
            </a:r>
          </a:p>
          <a:p>
            <a:r>
              <a:rPr lang="fr-FR" sz="2800" smtClean="0"/>
              <a:t>La laveur de vitres algérien … et licencié en chimie</a:t>
            </a:r>
          </a:p>
          <a:p>
            <a:r>
              <a:rPr lang="fr-FR" sz="2800" smtClean="0"/>
              <a:t>La roquette depuis les tours du Mirail</a:t>
            </a:r>
          </a:p>
        </p:txBody>
      </p:sp>
      <p:sp>
        <p:nvSpPr>
          <p:cNvPr id="4" name="Espace réservé du numéro de diapositive 3"/>
          <p:cNvSpPr>
            <a:spLocks noGrp="1"/>
          </p:cNvSpPr>
          <p:nvPr>
            <p:ph type="sldNum" sz="quarter" idx="12"/>
          </p:nvPr>
        </p:nvSpPr>
        <p:spPr/>
        <p:txBody>
          <a:bodyPr/>
          <a:lstStyle/>
          <a:p>
            <a:pPr>
              <a:defRPr/>
            </a:pPr>
            <a:fld id="{5B1F755D-0A43-4424-9A27-E6CD43A05551}" type="slidenum">
              <a:rPr lang="fr-FR" smtClean="0"/>
              <a:pPr>
                <a:defRPr/>
              </a:pPr>
              <a:t>13</a:t>
            </a:fld>
            <a:endParaRPr lang="fr-FR"/>
          </a:p>
        </p:txBody>
      </p:sp>
      <p:sp>
        <p:nvSpPr>
          <p:cNvPr id="14341" name="ZoneTexte 4"/>
          <p:cNvSpPr txBox="1">
            <a:spLocks noChangeArrowheads="1"/>
          </p:cNvSpPr>
          <p:nvPr/>
        </p:nvSpPr>
        <p:spPr bwMode="auto">
          <a:xfrm>
            <a:off x="642938" y="1714500"/>
            <a:ext cx="7572375" cy="923925"/>
          </a:xfrm>
          <a:prstGeom prst="rect">
            <a:avLst/>
          </a:prstGeom>
          <a:noFill/>
          <a:ln w="9525">
            <a:noFill/>
            <a:miter lim="800000"/>
            <a:headEnd/>
            <a:tailEnd/>
          </a:ln>
        </p:spPr>
        <p:txBody>
          <a:bodyPr>
            <a:spAutoFit/>
          </a:bodyPr>
          <a:lstStyle/>
          <a:p>
            <a:r>
              <a:rPr lang="fr-FR"/>
              <a:t>…  La police judiciaire s’est intéressée à différents faits qui permettaient d’imaginer l’hypothèse terroriste. Cette piste a néanmoins été rapidement délaissée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4638"/>
            <a:ext cx="8229600" cy="850900"/>
          </a:xfrm>
        </p:spPr>
        <p:txBody>
          <a:bodyPr/>
          <a:lstStyle/>
          <a:p>
            <a:r>
              <a:rPr lang="fr-FR" sz="3200" smtClean="0"/>
              <a:t>La recherche de traces et résidus d’explosifs</a:t>
            </a:r>
          </a:p>
        </p:txBody>
      </p:sp>
      <p:pic>
        <p:nvPicPr>
          <p:cNvPr id="15363" name="Espace réservé du contenu 3"/>
          <p:cNvPicPr>
            <a:picLocks noGrp="1"/>
          </p:cNvPicPr>
          <p:nvPr>
            <p:ph idx="1"/>
          </p:nvPr>
        </p:nvPicPr>
        <p:blipFill>
          <a:blip r:embed="rId3" cstate="print"/>
          <a:srcRect l="12173" t="22610" r="9964" b="13139"/>
          <a:stretch>
            <a:fillRect/>
          </a:stretch>
        </p:blipFill>
        <p:spPr>
          <a:xfrm>
            <a:off x="971550" y="1628775"/>
            <a:ext cx="6985000" cy="4392613"/>
          </a:xfrm>
        </p:spPr>
      </p:pic>
      <p:sp>
        <p:nvSpPr>
          <p:cNvPr id="4" name="Espace réservé du numéro de diapositive 3"/>
          <p:cNvSpPr>
            <a:spLocks noGrp="1"/>
          </p:cNvSpPr>
          <p:nvPr>
            <p:ph type="sldNum" sz="quarter" idx="12"/>
          </p:nvPr>
        </p:nvSpPr>
        <p:spPr/>
        <p:txBody>
          <a:bodyPr/>
          <a:lstStyle/>
          <a:p>
            <a:pPr>
              <a:defRPr/>
            </a:pPr>
            <a:fld id="{75B11A2F-83BE-4323-ACB7-749C7C5F12C8}" type="slidenum">
              <a:rPr lang="fr-FR" smtClean="0"/>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60CFB1E-0151-4756-978F-272C07668483}" type="slidenum">
              <a:rPr lang="fr-FR" smtClean="0"/>
              <a:pPr>
                <a:defRPr/>
              </a:pPr>
              <a:t>15</a:t>
            </a:fld>
            <a:endParaRPr lang="fr-FR" dirty="0"/>
          </a:p>
        </p:txBody>
      </p:sp>
      <p:sp>
        <p:nvSpPr>
          <p:cNvPr id="16387" name="Rectangle 2"/>
          <p:cNvSpPr>
            <a:spLocks noChangeArrowheads="1"/>
          </p:cNvSpPr>
          <p:nvPr/>
        </p:nvSpPr>
        <p:spPr bwMode="auto">
          <a:xfrm>
            <a:off x="642938" y="571500"/>
            <a:ext cx="7715250" cy="5324475"/>
          </a:xfrm>
          <a:prstGeom prst="rect">
            <a:avLst/>
          </a:prstGeom>
          <a:noFill/>
          <a:ln w="9525">
            <a:noFill/>
            <a:miter lim="800000"/>
            <a:headEnd/>
            <a:tailEnd/>
          </a:ln>
        </p:spPr>
        <p:txBody>
          <a:bodyPr>
            <a:spAutoFit/>
          </a:bodyPr>
          <a:lstStyle/>
          <a:p>
            <a:pPr>
              <a:buFont typeface="Arial" charset="0"/>
              <a:buChar char="•"/>
            </a:pPr>
            <a:r>
              <a:rPr lang="fr-FR" sz="2800"/>
              <a:t> </a:t>
            </a:r>
            <a:r>
              <a:rPr lang="fr-FR" sz="2400"/>
              <a:t>Cas de la destruction en vol le 17 juillet 1996 du Boeing 747 assurant le vol TWA 800 New-York-Paris. </a:t>
            </a:r>
          </a:p>
          <a:p>
            <a:pPr>
              <a:buFont typeface="Arial" charset="0"/>
              <a:buChar char="•"/>
            </a:pPr>
            <a:endParaRPr lang="fr-FR" sz="2400"/>
          </a:p>
          <a:p>
            <a:pPr>
              <a:buFont typeface="Arial" charset="0"/>
              <a:buChar char="•"/>
            </a:pPr>
            <a:r>
              <a:rPr lang="fr-FR" sz="2400"/>
              <a:t> Cas de l’explosion en vol du DC-10 de la</a:t>
            </a:r>
          </a:p>
          <a:p>
            <a:r>
              <a:rPr lang="fr-FR" sz="2400"/>
              <a:t>compagnie UTA assurant le vol UTA 772 entre</a:t>
            </a:r>
          </a:p>
          <a:p>
            <a:r>
              <a:rPr lang="fr-FR" sz="2400"/>
              <a:t>N’Djamena et Paris, le 19 septembre 1989. </a:t>
            </a:r>
          </a:p>
          <a:p>
            <a:endParaRPr lang="fr-FR" sz="2400"/>
          </a:p>
          <a:p>
            <a:r>
              <a:rPr lang="fr-FR" sz="2400"/>
              <a:t>Ces deux cas apportent la démonstration que lors d’attentats par explosifs, la collecte des débris par des équipes spécifiquement formées à cet effet, est un gage de réussite dans 90 à 95 % des cas rencontrés, s’agissant de l’identification de la substance explosive mise en œuvre, voire de l’organisation générale de l’engin explosif.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B9CA2845-DEC6-420B-BE1A-34332DA0A774}" type="slidenum">
              <a:rPr lang="fr-FR" smtClean="0"/>
              <a:pPr>
                <a:defRPr/>
              </a:pPr>
              <a:t>16</a:t>
            </a:fld>
            <a:endParaRPr lang="fr-FR"/>
          </a:p>
        </p:txBody>
      </p:sp>
      <p:sp>
        <p:nvSpPr>
          <p:cNvPr id="17411" name="Rectangle 2"/>
          <p:cNvSpPr>
            <a:spLocks noChangeArrowheads="1"/>
          </p:cNvSpPr>
          <p:nvPr/>
        </p:nvSpPr>
        <p:spPr bwMode="auto">
          <a:xfrm>
            <a:off x="500063" y="2071688"/>
            <a:ext cx="7929562" cy="4154487"/>
          </a:xfrm>
          <a:prstGeom prst="rect">
            <a:avLst/>
          </a:prstGeom>
          <a:noFill/>
          <a:ln w="9525">
            <a:noFill/>
            <a:miter lim="800000"/>
            <a:headEnd/>
            <a:tailEnd/>
          </a:ln>
        </p:spPr>
        <p:txBody>
          <a:bodyPr>
            <a:spAutoFit/>
          </a:bodyPr>
          <a:lstStyle/>
          <a:p>
            <a:r>
              <a:rPr lang="fr-FR" sz="2400"/>
              <a:t>La détonation du nitrate d’ammonium entreposé dans le</a:t>
            </a:r>
          </a:p>
          <a:p>
            <a:r>
              <a:rPr lang="fr-FR" sz="2400"/>
              <a:t>hangar 221, n’est pas due à un acte de malveillance ou</a:t>
            </a:r>
          </a:p>
          <a:p>
            <a:r>
              <a:rPr lang="fr-FR" sz="2400"/>
              <a:t>terroriste, résultant :</a:t>
            </a:r>
          </a:p>
          <a:p>
            <a:endParaRPr lang="fr-FR" sz="2400"/>
          </a:p>
          <a:p>
            <a:pPr>
              <a:buFontTx/>
              <a:buChar char="-"/>
            </a:pPr>
            <a:r>
              <a:rPr lang="fr-FR" sz="2400"/>
              <a:t>d’un incendie volontaire,</a:t>
            </a:r>
          </a:p>
          <a:p>
            <a:pPr>
              <a:buFontTx/>
              <a:buChar char="-"/>
            </a:pPr>
            <a:endParaRPr lang="fr-FR" sz="2400"/>
          </a:p>
          <a:p>
            <a:pPr>
              <a:buFontTx/>
              <a:buChar char="-"/>
            </a:pPr>
            <a:r>
              <a:rPr lang="fr-FR" sz="2400"/>
              <a:t>d’un engin explosif improvisé,</a:t>
            </a:r>
          </a:p>
          <a:p>
            <a:endParaRPr lang="fr-FR" sz="2400"/>
          </a:p>
          <a:p>
            <a:r>
              <a:rPr lang="fr-FR" sz="2400"/>
              <a:t>- d’une munition explosive de guerre ou artisanale de type roquette, missile, projectile de mortier, grenade à fusil ou grenade à main.</a:t>
            </a:r>
          </a:p>
        </p:txBody>
      </p:sp>
      <p:sp>
        <p:nvSpPr>
          <p:cNvPr id="17412" name="Rectangle 4"/>
          <p:cNvSpPr>
            <a:spLocks noChangeArrowheads="1"/>
          </p:cNvSpPr>
          <p:nvPr/>
        </p:nvSpPr>
        <p:spPr bwMode="auto">
          <a:xfrm>
            <a:off x="571500" y="338138"/>
            <a:ext cx="8001000" cy="1077912"/>
          </a:xfrm>
          <a:prstGeom prst="rect">
            <a:avLst/>
          </a:prstGeom>
          <a:noFill/>
          <a:ln w="9525">
            <a:noFill/>
            <a:miter lim="800000"/>
            <a:headEnd/>
            <a:tailEnd/>
          </a:ln>
        </p:spPr>
        <p:txBody>
          <a:bodyPr>
            <a:spAutoFit/>
          </a:bodyPr>
          <a:lstStyle/>
          <a:p>
            <a:pPr algn="ctr"/>
            <a:r>
              <a:rPr lang="fr-FR" sz="3200">
                <a:solidFill>
                  <a:srgbClr val="000000"/>
                </a:solidFill>
              </a:rPr>
              <a:t>CONCLUSION SUR L’ACTE VOLONTAIRE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D202840-5331-4E4A-8F0F-8CD6D77AA8F0}" type="slidenum">
              <a:rPr lang="fr-FR" smtClean="0"/>
              <a:pPr>
                <a:defRPr/>
              </a:pPr>
              <a:t>17</a:t>
            </a:fld>
            <a:endParaRPr lang="fr-FR"/>
          </a:p>
        </p:txBody>
      </p:sp>
      <p:pic>
        <p:nvPicPr>
          <p:cNvPr id="18435" name="Image 1"/>
          <p:cNvPicPr>
            <a:picLocks noChangeAspect="1" noChangeArrowheads="1"/>
          </p:cNvPicPr>
          <p:nvPr/>
        </p:nvPicPr>
        <p:blipFill>
          <a:blip r:embed="rId3" cstate="print">
            <a:lum bright="30000" contrast="10000"/>
          </a:blip>
          <a:srcRect l="4105" t="16788" b="20358"/>
          <a:stretch>
            <a:fillRect/>
          </a:stretch>
        </p:blipFill>
        <p:spPr bwMode="auto">
          <a:xfrm>
            <a:off x="642938" y="1571625"/>
            <a:ext cx="7935912" cy="3887788"/>
          </a:xfrm>
          <a:prstGeom prst="rect">
            <a:avLst/>
          </a:prstGeom>
          <a:noFill/>
          <a:ln w="9525">
            <a:noFill/>
            <a:miter lim="800000"/>
            <a:headEnd/>
            <a:tailEnd/>
          </a:ln>
        </p:spPr>
      </p:pic>
      <p:sp>
        <p:nvSpPr>
          <p:cNvPr id="18436" name="ZoneTexte 3"/>
          <p:cNvSpPr txBox="1">
            <a:spLocks noChangeArrowheads="1"/>
          </p:cNvSpPr>
          <p:nvPr/>
        </p:nvSpPr>
        <p:spPr bwMode="auto">
          <a:xfrm>
            <a:off x="1143000" y="5715000"/>
            <a:ext cx="7200900" cy="369888"/>
          </a:xfrm>
          <a:prstGeom prst="rect">
            <a:avLst/>
          </a:prstGeom>
          <a:noFill/>
          <a:ln w="9525">
            <a:noFill/>
            <a:miter lim="800000"/>
            <a:headEnd/>
            <a:tailEnd/>
          </a:ln>
        </p:spPr>
        <p:txBody>
          <a:bodyPr>
            <a:spAutoFit/>
          </a:bodyPr>
          <a:lstStyle/>
          <a:p>
            <a:pPr>
              <a:buFont typeface="Arial" charset="0"/>
              <a:buChar char="•"/>
            </a:pPr>
            <a:r>
              <a:rPr lang="fr-FR"/>
              <a:t> Bonne symétrie des parois du cratère au Nord et au Sud</a:t>
            </a:r>
          </a:p>
        </p:txBody>
      </p:sp>
      <p:sp>
        <p:nvSpPr>
          <p:cNvPr id="18437" name="ZoneTexte 4"/>
          <p:cNvSpPr txBox="1">
            <a:spLocks noChangeArrowheads="1"/>
          </p:cNvSpPr>
          <p:nvPr/>
        </p:nvSpPr>
        <p:spPr bwMode="auto">
          <a:xfrm>
            <a:off x="571500" y="428625"/>
            <a:ext cx="8143875" cy="584200"/>
          </a:xfrm>
          <a:prstGeom prst="rect">
            <a:avLst/>
          </a:prstGeom>
          <a:noFill/>
          <a:ln w="9525">
            <a:noFill/>
            <a:miter lim="800000"/>
            <a:headEnd/>
            <a:tailEnd/>
          </a:ln>
        </p:spPr>
        <p:txBody>
          <a:bodyPr>
            <a:spAutoFit/>
          </a:bodyPr>
          <a:lstStyle/>
          <a:p>
            <a:pPr algn="ctr"/>
            <a:r>
              <a:rPr lang="fr-FR" sz="3200"/>
              <a:t>La forme du cratère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5233AED-5188-4628-9268-3491E0C682FF}" type="slidenum">
              <a:rPr lang="fr-FR" smtClean="0"/>
              <a:pPr>
                <a:defRPr/>
              </a:pPr>
              <a:t>18</a:t>
            </a:fld>
            <a:endParaRPr lang="fr-FR" dirty="0"/>
          </a:p>
        </p:txBody>
      </p:sp>
      <p:pic>
        <p:nvPicPr>
          <p:cNvPr id="19459" name="Image 1"/>
          <p:cNvPicPr>
            <a:picLocks noChangeAspect="1" noChangeArrowheads="1"/>
          </p:cNvPicPr>
          <p:nvPr/>
        </p:nvPicPr>
        <p:blipFill>
          <a:blip r:embed="rId3" cstate="print">
            <a:lum bright="24000" contrast="10000"/>
          </a:blip>
          <a:srcRect l="7109" t="18916" b="25488"/>
          <a:stretch>
            <a:fillRect/>
          </a:stretch>
        </p:blipFill>
        <p:spPr bwMode="auto">
          <a:xfrm>
            <a:off x="395288" y="500063"/>
            <a:ext cx="8304212" cy="3714750"/>
          </a:xfrm>
          <a:prstGeom prst="rect">
            <a:avLst/>
          </a:prstGeom>
          <a:noFill/>
          <a:ln w="9525">
            <a:noFill/>
            <a:miter lim="800000"/>
            <a:headEnd/>
            <a:tailEnd/>
          </a:ln>
        </p:spPr>
      </p:pic>
      <p:sp>
        <p:nvSpPr>
          <p:cNvPr id="19460" name="ZoneTexte 3"/>
          <p:cNvSpPr txBox="1">
            <a:spLocks noChangeArrowheads="1"/>
          </p:cNvSpPr>
          <p:nvPr/>
        </p:nvSpPr>
        <p:spPr bwMode="auto">
          <a:xfrm>
            <a:off x="428625" y="4929188"/>
            <a:ext cx="8205788" cy="1323975"/>
          </a:xfrm>
          <a:prstGeom prst="rect">
            <a:avLst/>
          </a:prstGeom>
          <a:noFill/>
          <a:ln w="9525">
            <a:noFill/>
            <a:miter lim="800000"/>
            <a:headEnd/>
            <a:tailEnd/>
          </a:ln>
        </p:spPr>
        <p:txBody>
          <a:bodyPr>
            <a:spAutoFit/>
          </a:bodyPr>
          <a:lstStyle/>
          <a:p>
            <a:pPr>
              <a:buFont typeface="Arial" charset="0"/>
              <a:buChar char="•"/>
              <a:defRPr/>
            </a:pPr>
            <a:r>
              <a:rPr lang="fr-FR" sz="2000" dirty="0">
                <a:latin typeface="+mn-lt"/>
              </a:rPr>
              <a:t> Faible pente de la paroi du cratère à l’Est, forte à l’Ouest où la détonation s’est interrompue</a:t>
            </a:r>
          </a:p>
          <a:p>
            <a:pPr>
              <a:defRPr/>
            </a:pPr>
            <a:endParaRPr lang="fr-FR" sz="2000" dirty="0">
              <a:latin typeface="+mn-lt"/>
            </a:endParaRPr>
          </a:p>
          <a:p>
            <a:pPr>
              <a:buFont typeface="Arial" charset="0"/>
              <a:buChar char="•"/>
              <a:defRPr/>
            </a:pPr>
            <a:r>
              <a:rPr lang="fr-FR" sz="2000" dirty="0">
                <a:latin typeface="+mn-lt"/>
              </a:rPr>
              <a:t> Vestiges de la « semelle de nitrates d’ammonium» </a:t>
            </a:r>
            <a:r>
              <a:rPr lang="fr-FR" sz="2000" dirty="0" smtClean="0">
                <a:latin typeface="+mn-lt"/>
              </a:rPr>
              <a:t>au sommet, à </a:t>
            </a:r>
            <a:r>
              <a:rPr lang="fr-FR" sz="2000" dirty="0">
                <a:latin typeface="+mn-lt"/>
              </a:rPr>
              <a:t>l’ouest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39EE38-A493-4ECA-AE97-579023A0F002}" type="slidenum">
              <a:rPr lang="fr-FR" smtClean="0"/>
              <a:pPr>
                <a:defRPr/>
              </a:pPr>
              <a:t>19</a:t>
            </a:fld>
            <a:endParaRPr lang="fr-FR"/>
          </a:p>
        </p:txBody>
      </p:sp>
      <p:sp>
        <p:nvSpPr>
          <p:cNvPr id="4" name="Espace réservé du numéro de diapositive 1"/>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3AB7FB0F-9E35-4EFD-B526-D5CA175CBD4A}" type="slidenum">
              <a:rPr lang="fr-FR" sz="1200">
                <a:solidFill>
                  <a:schemeClr val="tx1">
                    <a:tint val="75000"/>
                  </a:schemeClr>
                </a:solidFill>
                <a:latin typeface="+mn-lt"/>
              </a:rPr>
              <a:pPr algn="r" fontAlgn="auto">
                <a:spcBef>
                  <a:spcPts val="0"/>
                </a:spcBef>
                <a:spcAft>
                  <a:spcPts val="0"/>
                </a:spcAft>
                <a:defRPr/>
              </a:pPr>
              <a:t>19</a:t>
            </a:fld>
            <a:endParaRPr lang="fr-FR" sz="1200">
              <a:solidFill>
                <a:schemeClr val="tx1">
                  <a:tint val="75000"/>
                </a:schemeClr>
              </a:solidFill>
              <a:latin typeface="+mn-lt"/>
            </a:endParaRPr>
          </a:p>
        </p:txBody>
      </p:sp>
      <p:pic>
        <p:nvPicPr>
          <p:cNvPr id="20484" name="Image 1"/>
          <p:cNvPicPr>
            <a:picLocks noChangeAspect="1" noChangeArrowheads="1"/>
          </p:cNvPicPr>
          <p:nvPr/>
        </p:nvPicPr>
        <p:blipFill>
          <a:blip r:embed="rId3" cstate="print"/>
          <a:srcRect l="9229" t="19408" r="10574" b="6204"/>
          <a:stretch>
            <a:fillRect/>
          </a:stretch>
        </p:blipFill>
        <p:spPr bwMode="auto">
          <a:xfrm>
            <a:off x="1071563" y="357188"/>
            <a:ext cx="6697662" cy="4643437"/>
          </a:xfrm>
          <a:prstGeom prst="rect">
            <a:avLst/>
          </a:prstGeom>
          <a:noFill/>
          <a:ln w="9525">
            <a:noFill/>
            <a:miter lim="800000"/>
            <a:headEnd/>
            <a:tailEnd/>
          </a:ln>
        </p:spPr>
      </p:pic>
      <p:sp>
        <p:nvSpPr>
          <p:cNvPr id="6" name="ZoneTexte 6"/>
          <p:cNvSpPr txBox="1">
            <a:spLocks noChangeArrowheads="1"/>
          </p:cNvSpPr>
          <p:nvPr/>
        </p:nvSpPr>
        <p:spPr bwMode="auto">
          <a:xfrm>
            <a:off x="357188" y="5214938"/>
            <a:ext cx="8461375" cy="1323975"/>
          </a:xfrm>
          <a:prstGeom prst="rect">
            <a:avLst/>
          </a:prstGeom>
          <a:noFill/>
          <a:ln w="9525">
            <a:noFill/>
            <a:miter lim="800000"/>
            <a:headEnd/>
            <a:tailEnd/>
          </a:ln>
        </p:spPr>
        <p:txBody>
          <a:bodyPr>
            <a:spAutoFit/>
          </a:bodyPr>
          <a:lstStyle/>
          <a:p>
            <a:pPr>
              <a:buFont typeface="Arial" pitchFamily="34" charset="0"/>
              <a:buChar char="•"/>
              <a:defRPr/>
            </a:pPr>
            <a:r>
              <a:rPr lang="fr-FR" sz="2000" dirty="0">
                <a:latin typeface="+mn-lt"/>
              </a:rPr>
              <a:t>Forme ovale,- ou elliptique-, du cratère muni d’une « tétine » à l’extrémité Est</a:t>
            </a:r>
          </a:p>
          <a:p>
            <a:pPr>
              <a:defRPr/>
            </a:pPr>
            <a:endParaRPr lang="fr-FR" sz="2000" dirty="0">
              <a:latin typeface="+mn-lt"/>
            </a:endParaRPr>
          </a:p>
          <a:p>
            <a:pPr>
              <a:buFont typeface="Arial" pitchFamily="34" charset="0"/>
              <a:buChar char="•"/>
              <a:defRPr/>
            </a:pPr>
            <a:r>
              <a:rPr lang="fr-FR" sz="2000" dirty="0">
                <a:latin typeface="+mn-lt"/>
                <a:cs typeface="Calibri" pitchFamily="34" charset="0"/>
              </a:rPr>
              <a:t>Fortes éjections de terre, gravats et débris divers vers l’Ouest, le Nord et le Sud, quasi inexistants à l’Est : effet « cruciforme » à trois branches.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611188" y="692150"/>
            <a:ext cx="8112125" cy="5191125"/>
          </a:xfrm>
          <a:prstGeom prst="rect">
            <a:avLst/>
          </a:prstGeom>
          <a:noFill/>
          <a:ln w="9525">
            <a:noFill/>
            <a:round/>
            <a:headEnd/>
            <a:tailEnd/>
          </a:ln>
        </p:spPr>
      </p:pic>
      <p:sp>
        <p:nvSpPr>
          <p:cNvPr id="3" name="Espace réservé du numéro de diapositive 2"/>
          <p:cNvSpPr>
            <a:spLocks noGrp="1"/>
          </p:cNvSpPr>
          <p:nvPr>
            <p:ph type="sldNum" sz="quarter" idx="12"/>
          </p:nvPr>
        </p:nvSpPr>
        <p:spPr/>
        <p:txBody>
          <a:bodyPr/>
          <a:lstStyle/>
          <a:p>
            <a:pPr>
              <a:defRPr/>
            </a:pPr>
            <a:fld id="{599BC580-604B-4DCC-8719-2DFAC4F1BBF2}" type="slidenum">
              <a:rPr lang="fr-FR" smtClean="0"/>
              <a:pPr>
                <a:defRPr/>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E2C053B-AD7C-4655-A7A9-4DD53D3E6F88}" type="slidenum">
              <a:rPr lang="fr-FR" sz="1800" smtClean="0"/>
              <a:pPr>
                <a:defRPr/>
              </a:pPr>
              <a:t>20</a:t>
            </a:fld>
            <a:endParaRPr lang="fr-FR" sz="1800"/>
          </a:p>
        </p:txBody>
      </p:sp>
      <p:sp>
        <p:nvSpPr>
          <p:cNvPr id="21507" name="Rectangle 2"/>
          <p:cNvSpPr>
            <a:spLocks noChangeArrowheads="1"/>
          </p:cNvSpPr>
          <p:nvPr/>
        </p:nvSpPr>
        <p:spPr bwMode="auto">
          <a:xfrm>
            <a:off x="571500" y="1000125"/>
            <a:ext cx="8072438" cy="523875"/>
          </a:xfrm>
          <a:prstGeom prst="rect">
            <a:avLst/>
          </a:prstGeom>
          <a:noFill/>
          <a:ln w="9525">
            <a:noFill/>
            <a:miter lim="800000"/>
            <a:headEnd/>
            <a:tailEnd/>
          </a:ln>
        </p:spPr>
        <p:txBody>
          <a:bodyPr>
            <a:spAutoFit/>
          </a:bodyPr>
          <a:lstStyle/>
          <a:p>
            <a:pPr algn="ctr"/>
            <a:r>
              <a:rPr lang="fr-FR" sz="2800" b="1"/>
              <a:t>Conclusion de l’étude sur la forme du cratère : </a:t>
            </a:r>
          </a:p>
        </p:txBody>
      </p:sp>
      <p:sp>
        <p:nvSpPr>
          <p:cNvPr id="21508" name="Rectangle 4"/>
          <p:cNvSpPr>
            <a:spLocks noChangeArrowheads="1"/>
          </p:cNvSpPr>
          <p:nvPr/>
        </p:nvSpPr>
        <p:spPr bwMode="auto">
          <a:xfrm>
            <a:off x="571500" y="3143250"/>
            <a:ext cx="8001000" cy="954088"/>
          </a:xfrm>
          <a:prstGeom prst="rect">
            <a:avLst/>
          </a:prstGeom>
          <a:noFill/>
          <a:ln w="9525">
            <a:noFill/>
            <a:miter lim="800000"/>
            <a:headEnd/>
            <a:tailEnd/>
          </a:ln>
        </p:spPr>
        <p:txBody>
          <a:bodyPr>
            <a:spAutoFit/>
          </a:bodyPr>
          <a:lstStyle/>
          <a:p>
            <a:pPr algn="ctr"/>
            <a:r>
              <a:rPr lang="fr-FR" sz="2800" b="1">
                <a:solidFill>
                  <a:srgbClr val="000000"/>
                </a:solidFill>
              </a:rPr>
              <a:t>l’explosion s’est vraisemblablement amorcée dans le box du hangar 221</a:t>
            </a:r>
            <a:endParaRPr lang="fr-FR" sz="28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smtClean="0"/>
              <a:t>L’enquête sismique</a:t>
            </a:r>
          </a:p>
        </p:txBody>
      </p:sp>
      <p:sp>
        <p:nvSpPr>
          <p:cNvPr id="19459" name="Espace réservé du contenu 2"/>
          <p:cNvSpPr>
            <a:spLocks noGrp="1"/>
          </p:cNvSpPr>
          <p:nvPr>
            <p:ph idx="1"/>
          </p:nvPr>
        </p:nvSpPr>
        <p:spPr>
          <a:xfrm>
            <a:off x="428625" y="2071688"/>
            <a:ext cx="8229600" cy="4043362"/>
          </a:xfrm>
        </p:spPr>
        <p:txBody>
          <a:bodyPr/>
          <a:lstStyle/>
          <a:p>
            <a:r>
              <a:rPr lang="fr-FR" sz="2800" smtClean="0"/>
              <a:t>Les documents officiels : enregistrements du CEA et des stations de surveillance l’OMP</a:t>
            </a:r>
          </a:p>
          <a:p>
            <a:pPr>
              <a:buFont typeface="Arial" charset="0"/>
              <a:buNone/>
            </a:pPr>
            <a:endParaRPr lang="fr-FR" sz="2800" smtClean="0"/>
          </a:p>
          <a:p>
            <a:r>
              <a:rPr lang="fr-FR" sz="2800" smtClean="0"/>
              <a:t>Un document inattendu : l’enregistrement par un sismomètre au rebut, mais branché à un enregistreur au siège de l’OMP, à 4 km de l’usine AZF</a:t>
            </a:r>
          </a:p>
          <a:p>
            <a:pPr>
              <a:buFont typeface="Arial" charset="0"/>
              <a:buNone/>
            </a:pPr>
            <a:endParaRPr lang="fr-FR" sz="2800" smtClean="0"/>
          </a:p>
          <a:p>
            <a:r>
              <a:rPr lang="fr-FR" sz="2800" smtClean="0"/>
              <a:t>La campagne de tirs de septembre 2004.</a:t>
            </a:r>
            <a:endParaRPr lang="fr-FR" smtClean="0"/>
          </a:p>
        </p:txBody>
      </p:sp>
      <p:sp>
        <p:nvSpPr>
          <p:cNvPr id="4" name="Espace réservé du numéro de diapositive 3"/>
          <p:cNvSpPr>
            <a:spLocks noGrp="1"/>
          </p:cNvSpPr>
          <p:nvPr>
            <p:ph type="sldNum" sz="quarter" idx="12"/>
          </p:nvPr>
        </p:nvSpPr>
        <p:spPr/>
        <p:txBody>
          <a:bodyPr/>
          <a:lstStyle/>
          <a:p>
            <a:pPr>
              <a:defRPr/>
            </a:pPr>
            <a:fld id="{A1ABA32B-3C8F-4484-A3A8-F2155444D798}" type="slidenum">
              <a:rPr lang="fr-FR" smtClean="0"/>
              <a:pPr>
                <a:defRPr/>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 calcmode="lin" valueType="num">
                                      <p:cBhvr additive="base">
                                        <p:cTn id="19"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smtClean="0"/>
              <a:t>Campagne de tirs septembre 2004</a:t>
            </a:r>
          </a:p>
        </p:txBody>
      </p:sp>
      <p:sp>
        <p:nvSpPr>
          <p:cNvPr id="4" name="Espace réservé du numéro de diapositive 3"/>
          <p:cNvSpPr>
            <a:spLocks noGrp="1"/>
          </p:cNvSpPr>
          <p:nvPr>
            <p:ph type="sldNum" sz="quarter" idx="12"/>
          </p:nvPr>
        </p:nvSpPr>
        <p:spPr/>
        <p:txBody>
          <a:bodyPr/>
          <a:lstStyle/>
          <a:p>
            <a:pPr>
              <a:defRPr/>
            </a:pPr>
            <a:fld id="{B9C75DA4-6F77-496D-B38D-46B3315AA24D}" type="slidenum">
              <a:rPr lang="fr-FR" smtClean="0"/>
              <a:pPr>
                <a:defRPr/>
              </a:pPr>
              <a:t>22</a:t>
            </a:fld>
            <a:endParaRPr lang="fr-FR" dirty="0"/>
          </a:p>
        </p:txBody>
      </p:sp>
      <p:pic>
        <p:nvPicPr>
          <p:cNvPr id="23556" name="Image 5"/>
          <p:cNvPicPr>
            <a:picLocks noChangeAspect="1" noChangeArrowheads="1"/>
          </p:cNvPicPr>
          <p:nvPr/>
        </p:nvPicPr>
        <p:blipFill>
          <a:blip r:embed="rId3" cstate="print"/>
          <a:srcRect l="10571" t="12643" r="6541" b="16170"/>
          <a:stretch>
            <a:fillRect/>
          </a:stretch>
        </p:blipFill>
        <p:spPr bwMode="auto">
          <a:xfrm>
            <a:off x="428625" y="1214438"/>
            <a:ext cx="8215313" cy="530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smtClean="0"/>
              <a:t>Premiers résultats</a:t>
            </a:r>
          </a:p>
        </p:txBody>
      </p:sp>
      <p:sp>
        <p:nvSpPr>
          <p:cNvPr id="24579" name="Espace réservé du contenu 2"/>
          <p:cNvSpPr>
            <a:spLocks noGrp="1"/>
          </p:cNvSpPr>
          <p:nvPr>
            <p:ph idx="1"/>
          </p:nvPr>
        </p:nvSpPr>
        <p:spPr>
          <a:xfrm>
            <a:off x="428625" y="3143250"/>
            <a:ext cx="8229600" cy="3257550"/>
          </a:xfrm>
        </p:spPr>
        <p:txBody>
          <a:bodyPr/>
          <a:lstStyle/>
          <a:p>
            <a:r>
              <a:rPr lang="fr-FR" sz="2800" smtClean="0"/>
              <a:t>L’événement est datée au 1/200</a:t>
            </a:r>
            <a:r>
              <a:rPr lang="fr-FR" sz="2800" baseline="30000" smtClean="0"/>
              <a:t>ième</a:t>
            </a:r>
            <a:r>
              <a:rPr lang="fr-FR" sz="2800" smtClean="0"/>
              <a:t> de seconde.</a:t>
            </a:r>
          </a:p>
          <a:p>
            <a:r>
              <a:rPr lang="fr-FR" sz="2800" smtClean="0"/>
              <a:t>L’événement est unique.</a:t>
            </a:r>
          </a:p>
          <a:p>
            <a:r>
              <a:rPr lang="fr-FR" sz="2800" smtClean="0"/>
              <a:t>L’événement s’est initié dans le box du bâtiment 221.</a:t>
            </a:r>
          </a:p>
          <a:p>
            <a:r>
              <a:rPr lang="fr-FR" sz="2800" smtClean="0"/>
              <a:t>L’onde s’est propagée d’est en ouest.</a:t>
            </a:r>
          </a:p>
          <a:p>
            <a:r>
              <a:rPr lang="fr-FR" sz="2800" smtClean="0"/>
              <a:t>Ces résultats sont confirmés par quatre enregistrements sonores.</a:t>
            </a:r>
          </a:p>
          <a:p>
            <a:endParaRPr lang="fr-FR" smtClean="0"/>
          </a:p>
        </p:txBody>
      </p:sp>
      <p:sp>
        <p:nvSpPr>
          <p:cNvPr id="4" name="Espace réservé du numéro de diapositive 3"/>
          <p:cNvSpPr>
            <a:spLocks noGrp="1"/>
          </p:cNvSpPr>
          <p:nvPr>
            <p:ph type="sldNum" sz="quarter" idx="12"/>
          </p:nvPr>
        </p:nvSpPr>
        <p:spPr/>
        <p:txBody>
          <a:bodyPr/>
          <a:lstStyle/>
          <a:p>
            <a:pPr>
              <a:defRPr/>
            </a:pPr>
            <a:fld id="{4DBBF18F-8EE6-46B9-BD3E-CFA630CCF506}" type="slidenum">
              <a:rPr lang="fr-FR" smtClean="0"/>
              <a:pPr>
                <a:defRPr/>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b="1" smtClean="0"/>
              <a:t>2   L’implication d’hélicoptères</a:t>
            </a:r>
            <a:endParaRPr lang="fr-FR" smtClean="0"/>
          </a:p>
        </p:txBody>
      </p:sp>
      <p:sp>
        <p:nvSpPr>
          <p:cNvPr id="25603" name="Espace réservé du contenu 2"/>
          <p:cNvSpPr>
            <a:spLocks noGrp="1"/>
          </p:cNvSpPr>
          <p:nvPr>
            <p:ph idx="1"/>
          </p:nvPr>
        </p:nvSpPr>
        <p:spPr>
          <a:xfrm>
            <a:off x="428625" y="3143250"/>
            <a:ext cx="8229600" cy="3114675"/>
          </a:xfrm>
        </p:spPr>
        <p:txBody>
          <a:bodyPr/>
          <a:lstStyle/>
          <a:p>
            <a:r>
              <a:rPr lang="fr-FR" sz="2800" smtClean="0"/>
              <a:t>Les deux pilotes évoqués sont venus témoigner au procès.</a:t>
            </a:r>
          </a:p>
          <a:p>
            <a:r>
              <a:rPr lang="fr-FR" sz="2800" smtClean="0"/>
              <a:t>L’un transportait des troupes.</a:t>
            </a:r>
          </a:p>
          <a:p>
            <a:r>
              <a:rPr lang="fr-FR" sz="2800" smtClean="0"/>
              <a:t>L’autre était de surveillance.</a:t>
            </a:r>
          </a:p>
          <a:p>
            <a:r>
              <a:rPr lang="fr-FR" sz="2800" smtClean="0"/>
              <a:t>La tour de contrôle de l’aéroport de Blagnac a enregistré ces deux vols … et aucun autre !</a:t>
            </a:r>
          </a:p>
        </p:txBody>
      </p:sp>
      <p:sp>
        <p:nvSpPr>
          <p:cNvPr id="4" name="Espace réservé du numéro de diapositive 3"/>
          <p:cNvSpPr>
            <a:spLocks noGrp="1"/>
          </p:cNvSpPr>
          <p:nvPr>
            <p:ph type="sldNum" sz="quarter" idx="12"/>
          </p:nvPr>
        </p:nvSpPr>
        <p:spPr/>
        <p:txBody>
          <a:bodyPr/>
          <a:lstStyle/>
          <a:p>
            <a:pPr>
              <a:defRPr/>
            </a:pPr>
            <a:fld id="{3908D4D5-4CEF-4C72-80CD-1B1580BB2A79}" type="slidenum">
              <a:rPr lang="fr-FR" smtClean="0"/>
              <a:pPr>
                <a:defRPr/>
              </a:pPr>
              <a:t>24</a:t>
            </a:fld>
            <a:endParaRPr lang="fr-FR"/>
          </a:p>
        </p:txBody>
      </p:sp>
      <p:sp>
        <p:nvSpPr>
          <p:cNvPr id="25605" name="ZoneTexte 4"/>
          <p:cNvSpPr txBox="1">
            <a:spLocks noChangeArrowheads="1"/>
          </p:cNvSpPr>
          <p:nvPr/>
        </p:nvSpPr>
        <p:spPr bwMode="auto">
          <a:xfrm>
            <a:off x="571500" y="1428750"/>
            <a:ext cx="7929563" cy="1477963"/>
          </a:xfrm>
          <a:prstGeom prst="rect">
            <a:avLst/>
          </a:prstGeom>
          <a:noFill/>
          <a:ln w="9525">
            <a:noFill/>
            <a:miter lim="800000"/>
            <a:headEnd/>
            <a:tailEnd/>
          </a:ln>
        </p:spPr>
        <p:txBody>
          <a:bodyPr>
            <a:spAutoFit/>
          </a:bodyPr>
          <a:lstStyle/>
          <a:p>
            <a:r>
              <a:rPr lang="fr-FR"/>
              <a:t>De multiples témoignages décrivent le passage d’aéronefs avant l’explosion … , notamment le passage de deux hélicoptères. Le premier apparaît sur France 3 quinze secondes après l’explosion ; le second, très peu de temps après ... pourquoi les pilotes ne se sont-ils pas manifestés au cours de l’enquête ? … Pourquoi la police n’a-t-elle pas pu les identifier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r>
              <a:rPr lang="fr-FR" b="1" smtClean="0"/>
              <a:t>3 L’arc électrique</a:t>
            </a:r>
            <a:endParaRPr lang="fr-FR" smtClean="0"/>
          </a:p>
        </p:txBody>
      </p:sp>
      <p:pic>
        <p:nvPicPr>
          <p:cNvPr id="26627" name="Espace réservé du contenu 5"/>
          <p:cNvPicPr>
            <a:picLocks noGrp="1"/>
          </p:cNvPicPr>
          <p:nvPr>
            <p:ph idx="1"/>
          </p:nvPr>
        </p:nvPicPr>
        <p:blipFill>
          <a:blip r:embed="rId3" cstate="print"/>
          <a:srcRect/>
          <a:stretch>
            <a:fillRect/>
          </a:stretch>
        </p:blipFill>
        <p:spPr>
          <a:xfrm>
            <a:off x="457200" y="1793875"/>
            <a:ext cx="8229600" cy="4138613"/>
          </a:xfrm>
        </p:spPr>
      </p:pic>
      <p:sp>
        <p:nvSpPr>
          <p:cNvPr id="4" name="Espace réservé du numéro de diapositive 3"/>
          <p:cNvSpPr>
            <a:spLocks noGrp="1"/>
          </p:cNvSpPr>
          <p:nvPr>
            <p:ph type="sldNum" sz="quarter" idx="12"/>
          </p:nvPr>
        </p:nvSpPr>
        <p:spPr/>
        <p:txBody>
          <a:bodyPr/>
          <a:lstStyle/>
          <a:p>
            <a:pPr>
              <a:defRPr/>
            </a:pPr>
            <a:fld id="{6B0DD5DE-849E-4669-BC04-CCFBCE7CF556}" type="slidenum">
              <a:rPr lang="fr-FR" smtClean="0"/>
              <a:pPr>
                <a:defRPr/>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3"/>
          <p:cNvPicPr>
            <a:picLocks noChangeAspect="1" noChangeArrowheads="1"/>
          </p:cNvPicPr>
          <p:nvPr/>
        </p:nvPicPr>
        <p:blipFill>
          <a:blip r:embed="rId3" cstate="print"/>
          <a:srcRect l="14056" t="13268" r="10690" b="10504"/>
          <a:stretch>
            <a:fillRect/>
          </a:stretch>
        </p:blipFill>
        <p:spPr bwMode="auto">
          <a:xfrm>
            <a:off x="755650" y="692150"/>
            <a:ext cx="7340600" cy="5576888"/>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0C08E74A-0AF1-4F0C-9DA0-C0D5573F6348}" type="slidenum">
              <a:rPr lang="fr-FR" smtClean="0"/>
              <a:pPr>
                <a:defRPr/>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2"/>
          <p:cNvSpPr>
            <a:spLocks noGrp="1"/>
          </p:cNvSpPr>
          <p:nvPr>
            <p:ph type="title"/>
          </p:nvPr>
        </p:nvSpPr>
        <p:spPr/>
        <p:txBody>
          <a:bodyPr/>
          <a:lstStyle/>
          <a:p>
            <a:r>
              <a:rPr lang="fr-FR" smtClean="0"/>
              <a:t>Conclusion </a:t>
            </a:r>
          </a:p>
        </p:txBody>
      </p:sp>
      <p:sp>
        <p:nvSpPr>
          <p:cNvPr id="2" name="Espace réservé du numéro de diapositive 1"/>
          <p:cNvSpPr>
            <a:spLocks noGrp="1"/>
          </p:cNvSpPr>
          <p:nvPr>
            <p:ph type="sldNum" sz="quarter" idx="12"/>
          </p:nvPr>
        </p:nvSpPr>
        <p:spPr/>
        <p:txBody>
          <a:bodyPr/>
          <a:lstStyle/>
          <a:p>
            <a:pPr>
              <a:defRPr/>
            </a:pPr>
            <a:fld id="{B270E72E-F4D1-466D-8BF8-91200EC2D131}" type="slidenum">
              <a:rPr lang="fr-FR" smtClean="0"/>
              <a:pPr>
                <a:defRPr/>
              </a:pPr>
              <a:t>27</a:t>
            </a:fld>
            <a:endParaRPr lang="fr-FR"/>
          </a:p>
        </p:txBody>
      </p:sp>
      <p:pic>
        <p:nvPicPr>
          <p:cNvPr id="28676" name="Image 3"/>
          <p:cNvPicPr>
            <a:picLocks noChangeAspect="1" noChangeArrowheads="1"/>
          </p:cNvPicPr>
          <p:nvPr/>
        </p:nvPicPr>
        <p:blipFill>
          <a:blip r:embed="rId2" cstate="print"/>
          <a:srcRect l="18645" t="74312" r="17728" b="9984"/>
          <a:stretch>
            <a:fillRect/>
          </a:stretch>
        </p:blipFill>
        <p:spPr bwMode="auto">
          <a:xfrm>
            <a:off x="928688" y="2071688"/>
            <a:ext cx="7286625" cy="24288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6A48E710-C6A2-45B3-819D-47F34B9047BA}" type="slidenum">
              <a:rPr lang="fr-FR" smtClean="0"/>
              <a:pPr>
                <a:defRPr/>
              </a:pPr>
              <a:t>28</a:t>
            </a:fld>
            <a:endParaRPr lang="fr-FR"/>
          </a:p>
        </p:txBody>
      </p:sp>
      <p:sp>
        <p:nvSpPr>
          <p:cNvPr id="29699" name="ZoneTexte 5"/>
          <p:cNvSpPr txBox="1">
            <a:spLocks noChangeArrowheads="1"/>
          </p:cNvSpPr>
          <p:nvPr/>
        </p:nvSpPr>
        <p:spPr bwMode="auto">
          <a:xfrm>
            <a:off x="2357438" y="571500"/>
            <a:ext cx="4429125" cy="523875"/>
          </a:xfrm>
          <a:prstGeom prst="rect">
            <a:avLst/>
          </a:prstGeom>
          <a:noFill/>
          <a:ln w="9525">
            <a:noFill/>
            <a:miter lim="800000"/>
            <a:headEnd/>
            <a:tailEnd/>
          </a:ln>
        </p:spPr>
        <p:txBody>
          <a:bodyPr>
            <a:spAutoFit/>
          </a:bodyPr>
          <a:lstStyle/>
          <a:p>
            <a:pPr algn="ctr"/>
            <a:r>
              <a:rPr lang="fr-FR" sz="2800"/>
              <a:t>Conclusion subsidiaire …</a:t>
            </a:r>
          </a:p>
        </p:txBody>
      </p:sp>
      <p:sp>
        <p:nvSpPr>
          <p:cNvPr id="29700" name="ZoneTexte 6"/>
          <p:cNvSpPr txBox="1">
            <a:spLocks noChangeArrowheads="1"/>
          </p:cNvSpPr>
          <p:nvPr/>
        </p:nvSpPr>
        <p:spPr bwMode="auto">
          <a:xfrm>
            <a:off x="500063" y="3500438"/>
            <a:ext cx="8143875" cy="2678112"/>
          </a:xfrm>
          <a:prstGeom prst="rect">
            <a:avLst/>
          </a:prstGeom>
          <a:noFill/>
          <a:ln w="9525">
            <a:noFill/>
            <a:miter lim="800000"/>
            <a:headEnd/>
            <a:tailEnd/>
          </a:ln>
        </p:spPr>
        <p:txBody>
          <a:bodyPr>
            <a:spAutoFit/>
          </a:bodyPr>
          <a:lstStyle/>
          <a:p>
            <a:r>
              <a:rPr lang="fr-FR" sz="2800"/>
              <a:t>En janvier 2009, un mois avant le procès, la SNPE signait un accord amiable avec le groupe Total qui lui versait 180 millions d’€ de dédommagement.</a:t>
            </a:r>
          </a:p>
          <a:p>
            <a:r>
              <a:rPr lang="fr-FR" sz="2800"/>
              <a:t>Et le groupe Total enterrait par la même occasion la « piste électrique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b="1" smtClean="0"/>
              <a:t>4 La double explosion ou l’événement précurseur</a:t>
            </a:r>
            <a:endParaRPr lang="fr-FR" smtClean="0"/>
          </a:p>
        </p:txBody>
      </p:sp>
      <p:sp>
        <p:nvSpPr>
          <p:cNvPr id="30723" name="Espace réservé du contenu 2"/>
          <p:cNvSpPr>
            <a:spLocks noGrp="1"/>
          </p:cNvSpPr>
          <p:nvPr>
            <p:ph idx="1"/>
          </p:nvPr>
        </p:nvSpPr>
        <p:spPr>
          <a:xfrm>
            <a:off x="428625" y="3071813"/>
            <a:ext cx="8229600" cy="3021012"/>
          </a:xfrm>
        </p:spPr>
        <p:txBody>
          <a:bodyPr/>
          <a:lstStyle/>
          <a:p>
            <a:r>
              <a:rPr lang="fr-FR" smtClean="0"/>
              <a:t>Une campagne opportuniste de Total</a:t>
            </a:r>
          </a:p>
          <a:p>
            <a:r>
              <a:rPr lang="fr-FR" smtClean="0"/>
              <a:t>L’extrême distorsion des perceptions</a:t>
            </a:r>
          </a:p>
          <a:p>
            <a:r>
              <a:rPr lang="fr-FR" smtClean="0"/>
              <a:t>La reconstruction individuelle</a:t>
            </a:r>
          </a:p>
          <a:p>
            <a:r>
              <a:rPr lang="fr-FR" smtClean="0"/>
              <a:t>L’hétérogénéité des témoignages</a:t>
            </a:r>
          </a:p>
          <a:p>
            <a:r>
              <a:rPr lang="fr-FR" smtClean="0"/>
              <a:t>Encore un article dans « Science et avenir »</a:t>
            </a:r>
          </a:p>
        </p:txBody>
      </p:sp>
      <p:sp>
        <p:nvSpPr>
          <p:cNvPr id="4" name="Espace réservé du numéro de diapositive 3"/>
          <p:cNvSpPr>
            <a:spLocks noGrp="1"/>
          </p:cNvSpPr>
          <p:nvPr>
            <p:ph type="sldNum" sz="quarter" idx="12"/>
          </p:nvPr>
        </p:nvSpPr>
        <p:spPr/>
        <p:txBody>
          <a:bodyPr/>
          <a:lstStyle/>
          <a:p>
            <a:pPr>
              <a:defRPr/>
            </a:pPr>
            <a:fld id="{8ECF138A-93F6-4341-910A-CCE95B7FD30B}" type="slidenum">
              <a:rPr lang="fr-FR" smtClean="0"/>
              <a:pPr>
                <a:defRPr/>
              </a:pPr>
              <a:t>29</a:t>
            </a:fld>
            <a:endParaRPr lang="fr-FR" dirty="0"/>
          </a:p>
        </p:txBody>
      </p:sp>
      <p:sp>
        <p:nvSpPr>
          <p:cNvPr id="30725" name="ZoneTexte 4"/>
          <p:cNvSpPr txBox="1">
            <a:spLocks noChangeArrowheads="1"/>
          </p:cNvSpPr>
          <p:nvPr/>
        </p:nvSpPr>
        <p:spPr bwMode="auto">
          <a:xfrm>
            <a:off x="714375" y="2214563"/>
            <a:ext cx="7715250" cy="708025"/>
          </a:xfrm>
          <a:prstGeom prst="rect">
            <a:avLst/>
          </a:prstGeom>
          <a:noFill/>
          <a:ln w="9525">
            <a:noFill/>
            <a:miter lim="800000"/>
            <a:headEnd/>
            <a:tailEnd/>
          </a:ln>
        </p:spPr>
        <p:txBody>
          <a:bodyPr>
            <a:spAutoFit/>
          </a:bodyPr>
          <a:lstStyle/>
          <a:p>
            <a:r>
              <a:rPr lang="fr-FR" sz="2000"/>
              <a:t>De nombreux témoins … affirment avoir entendu le jour du drame deux signaux sonores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additive="base">
                                        <p:cTn id="7" dur="500" fill="hold"/>
                                        <p:tgtEl>
                                          <p:spTgt spid="307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additive="base">
                                        <p:cTn id="31"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3">
                                            <p:txEl>
                                              <p:pRg st="4" end="4"/>
                                            </p:txEl>
                                          </p:spTgt>
                                        </p:tgtEl>
                                        <p:attrNameLst>
                                          <p:attrName>style.visibility</p:attrName>
                                        </p:attrNameLst>
                                      </p:cBhvr>
                                      <p:to>
                                        <p:strVal val="visible"/>
                                      </p:to>
                                    </p:set>
                                    <p:anim calcmode="lin" valueType="num">
                                      <p:cBhvr additive="base">
                                        <p:cTn id="3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71550" y="836613"/>
            <a:ext cx="7107238" cy="5113337"/>
          </a:xfrm>
          <a:prstGeom prst="rect">
            <a:avLst/>
          </a:prstGeom>
          <a:blipFill dpi="0" rotWithShape="0">
            <a:blip r:embed="rId3" cstate="print"/>
            <a:srcRect/>
            <a:stretch>
              <a:fillRect/>
            </a:stretch>
          </a:blipFill>
          <a:ln w="9525">
            <a:noFill/>
            <a:round/>
            <a:headEnd/>
            <a:tailEnd/>
          </a:ln>
        </p:spPr>
        <p:txBody>
          <a:bodyPr lIns="0" tIns="0" rIns="0" bIns="0"/>
          <a:lstStyle/>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endParaRPr lang="fr-FR"/>
          </a:p>
        </p:txBody>
      </p:sp>
      <p:sp>
        <p:nvSpPr>
          <p:cNvPr id="3" name="Espace réservé du numéro de diapositive 2"/>
          <p:cNvSpPr>
            <a:spLocks noGrp="1"/>
          </p:cNvSpPr>
          <p:nvPr>
            <p:ph type="sldNum" sz="quarter" idx="12"/>
          </p:nvPr>
        </p:nvSpPr>
        <p:spPr/>
        <p:txBody>
          <a:bodyPr/>
          <a:lstStyle/>
          <a:p>
            <a:pPr>
              <a:defRPr/>
            </a:pPr>
            <a:fld id="{074F0F50-25CD-424B-A0CB-50BD5321D3FA}" type="slidenum">
              <a:rPr lang="fr-FR" smtClean="0"/>
              <a:pPr>
                <a:defRPr/>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50E8909-8F25-4B21-884D-3A89D9AB10F7}" type="slidenum">
              <a:rPr lang="fr-FR" smtClean="0"/>
              <a:pPr>
                <a:defRPr/>
              </a:pPr>
              <a:t>30</a:t>
            </a:fld>
            <a:endParaRPr lang="fr-FR"/>
          </a:p>
        </p:txBody>
      </p:sp>
      <p:sp>
        <p:nvSpPr>
          <p:cNvPr id="31747" name="Rectangle 4"/>
          <p:cNvSpPr>
            <a:spLocks noChangeArrowheads="1"/>
          </p:cNvSpPr>
          <p:nvPr/>
        </p:nvSpPr>
        <p:spPr bwMode="auto">
          <a:xfrm>
            <a:off x="642938" y="1582738"/>
            <a:ext cx="7786687" cy="4524375"/>
          </a:xfrm>
          <a:prstGeom prst="rect">
            <a:avLst/>
          </a:prstGeom>
          <a:noFill/>
          <a:ln w="9525">
            <a:noFill/>
            <a:miter lim="800000"/>
            <a:headEnd/>
            <a:tailEnd/>
          </a:ln>
        </p:spPr>
        <p:txBody>
          <a:bodyPr>
            <a:spAutoFit/>
          </a:bodyPr>
          <a:lstStyle/>
          <a:p>
            <a:r>
              <a:rPr lang="fr-FR" sz="2400"/>
              <a:t>Trois témoignages de salariés AZF au service urée (à 400 m environ  au sud du cratère) :</a:t>
            </a:r>
          </a:p>
          <a:p>
            <a:endParaRPr lang="fr-FR" sz="2400"/>
          </a:p>
          <a:p>
            <a:pPr>
              <a:buFont typeface="Arial" charset="0"/>
              <a:buChar char="•"/>
            </a:pPr>
            <a:r>
              <a:rPr lang="fr-FR" sz="2400"/>
              <a:t> Le chef de service déclare avoir entendu une explosion longue et sourde accompagnée d'une onde de choc. </a:t>
            </a:r>
          </a:p>
          <a:p>
            <a:pPr>
              <a:buFont typeface="Arial" charset="0"/>
              <a:buChar char="•"/>
            </a:pPr>
            <a:r>
              <a:rPr lang="fr-FR" sz="2400"/>
              <a:t> Un autre salarié déclare n'avoir le souvenir que d'un souffle rugissant et être incapable de dire s'il a entendu une ou plusieurs explosions.</a:t>
            </a:r>
          </a:p>
          <a:p>
            <a:pPr>
              <a:buFont typeface="Arial" charset="0"/>
              <a:buChar char="•"/>
            </a:pPr>
            <a:r>
              <a:rPr lang="fr-FR" sz="2400"/>
              <a:t> Un troisième indique avoir entendu une détonation, puis quelques secondes après avoir entendu et ressenti une 2° explosion avec déflagration et fracas.</a:t>
            </a:r>
          </a:p>
        </p:txBody>
      </p:sp>
      <p:sp>
        <p:nvSpPr>
          <p:cNvPr id="31748" name="ZoneTexte 5"/>
          <p:cNvSpPr txBox="1">
            <a:spLocks noChangeArrowheads="1"/>
          </p:cNvSpPr>
          <p:nvPr/>
        </p:nvSpPr>
        <p:spPr bwMode="auto">
          <a:xfrm>
            <a:off x="928688" y="571500"/>
            <a:ext cx="7072312" cy="523875"/>
          </a:xfrm>
          <a:prstGeom prst="rect">
            <a:avLst/>
          </a:prstGeom>
          <a:noFill/>
          <a:ln w="9525">
            <a:noFill/>
            <a:miter lim="800000"/>
            <a:headEnd/>
            <a:tailEnd/>
          </a:ln>
        </p:spPr>
        <p:txBody>
          <a:bodyPr>
            <a:spAutoFit/>
          </a:bodyPr>
          <a:lstStyle/>
          <a:p>
            <a:pPr algn="ctr"/>
            <a:r>
              <a:rPr lang="fr-FR" sz="2800"/>
              <a:t>Un exemple parmi d’autres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txBox="1">
            <a:spLocks/>
          </p:cNvSpPr>
          <p:nvPr/>
        </p:nvSpPr>
        <p:spPr>
          <a:xfrm>
            <a:off x="6553200" y="6248400"/>
            <a:ext cx="1905000" cy="457200"/>
          </a:xfrm>
          <a:prstGeom prst="rect">
            <a:avLst/>
          </a:prstGeom>
        </p:spPr>
        <p:txBody>
          <a:bodyPr anchor="ctr"/>
          <a:lstStyle/>
          <a:p>
            <a:pPr algn="r" fontAlgn="auto">
              <a:spcBef>
                <a:spcPts val="0"/>
              </a:spcBef>
              <a:spcAft>
                <a:spcPts val="0"/>
              </a:spcAft>
              <a:defRPr/>
            </a:pPr>
            <a:endParaRPr lang="fr-FR" sz="1200" dirty="0">
              <a:solidFill>
                <a:schemeClr val="tx1">
                  <a:tint val="75000"/>
                </a:schemeClr>
              </a:solidFill>
              <a:latin typeface="+mn-lt"/>
            </a:endParaRPr>
          </a:p>
        </p:txBody>
      </p:sp>
      <p:sp>
        <p:nvSpPr>
          <p:cNvPr id="32771" name="Rectangle 1027"/>
          <p:cNvSpPr>
            <a:spLocks noChangeArrowheads="1"/>
          </p:cNvSpPr>
          <p:nvPr/>
        </p:nvSpPr>
        <p:spPr bwMode="auto">
          <a:xfrm>
            <a:off x="4430713" y="1066800"/>
            <a:ext cx="260350" cy="457200"/>
          </a:xfrm>
          <a:prstGeom prst="rect">
            <a:avLst/>
          </a:prstGeom>
          <a:noFill/>
          <a:ln w="9525">
            <a:noFill/>
            <a:miter lim="800000"/>
            <a:headEnd/>
            <a:tailEnd/>
          </a:ln>
        </p:spPr>
        <p:txBody>
          <a:bodyPr wrap="none">
            <a:spAutoFit/>
          </a:bodyPr>
          <a:lstStyle/>
          <a:p>
            <a:pPr algn="ctr"/>
            <a:r>
              <a:rPr lang="fr-FR">
                <a:latin typeface="Times New Roman" pitchFamily="18" charset="0"/>
              </a:rPr>
              <a:t> </a:t>
            </a:r>
            <a:endParaRPr lang="fr-FR" b="1">
              <a:latin typeface="Times New Roman" pitchFamily="18" charset="0"/>
            </a:endParaRPr>
          </a:p>
        </p:txBody>
      </p:sp>
      <p:sp>
        <p:nvSpPr>
          <p:cNvPr id="32772" name="Text Box 1029"/>
          <p:cNvSpPr txBox="1">
            <a:spLocks noChangeArrowheads="1"/>
          </p:cNvSpPr>
          <p:nvPr/>
        </p:nvSpPr>
        <p:spPr bwMode="auto">
          <a:xfrm>
            <a:off x="2195513" y="3500438"/>
            <a:ext cx="4975225" cy="366712"/>
          </a:xfrm>
          <a:prstGeom prst="rect">
            <a:avLst/>
          </a:prstGeom>
          <a:noFill/>
          <a:ln w="9525">
            <a:noFill/>
            <a:miter lim="800000"/>
            <a:headEnd/>
            <a:tailEnd/>
          </a:ln>
        </p:spPr>
        <p:txBody>
          <a:bodyPr wrap="none">
            <a:spAutoFit/>
          </a:bodyPr>
          <a:lstStyle/>
          <a:p>
            <a:r>
              <a:rPr lang="fr-FR" i="1"/>
              <a:t>Le signal acoustique enregistré à l’Hôtel Dieu (HD)</a:t>
            </a:r>
          </a:p>
        </p:txBody>
      </p:sp>
      <p:sp>
        <p:nvSpPr>
          <p:cNvPr id="32773" name="Text Box 1030"/>
          <p:cNvSpPr txBox="1">
            <a:spLocks noChangeArrowheads="1"/>
          </p:cNvSpPr>
          <p:nvPr/>
        </p:nvSpPr>
        <p:spPr bwMode="auto">
          <a:xfrm>
            <a:off x="3505200" y="5113338"/>
            <a:ext cx="1752600" cy="457200"/>
          </a:xfrm>
          <a:prstGeom prst="rect">
            <a:avLst/>
          </a:prstGeom>
          <a:noFill/>
          <a:ln w="9525">
            <a:noFill/>
            <a:miter lim="800000"/>
            <a:headEnd/>
            <a:tailEnd/>
          </a:ln>
        </p:spPr>
        <p:txBody>
          <a:bodyPr>
            <a:spAutoFit/>
          </a:bodyPr>
          <a:lstStyle/>
          <a:p>
            <a:pPr>
              <a:spcBef>
                <a:spcPct val="50000"/>
              </a:spcBef>
            </a:pPr>
            <a:endParaRPr lang="fr-FR"/>
          </a:p>
        </p:txBody>
      </p:sp>
      <p:sp>
        <p:nvSpPr>
          <p:cNvPr id="32774" name="Text Box 1031"/>
          <p:cNvSpPr txBox="1">
            <a:spLocks noChangeArrowheads="1"/>
          </p:cNvSpPr>
          <p:nvPr/>
        </p:nvSpPr>
        <p:spPr bwMode="auto">
          <a:xfrm>
            <a:off x="5546725" y="5410200"/>
            <a:ext cx="184150" cy="457200"/>
          </a:xfrm>
          <a:prstGeom prst="rect">
            <a:avLst/>
          </a:prstGeom>
          <a:noFill/>
          <a:ln w="9525">
            <a:noFill/>
            <a:miter lim="800000"/>
            <a:headEnd/>
            <a:tailEnd/>
          </a:ln>
        </p:spPr>
        <p:txBody>
          <a:bodyPr wrap="none">
            <a:spAutoFit/>
          </a:bodyPr>
          <a:lstStyle/>
          <a:p>
            <a:endParaRPr lang="fr-FR"/>
          </a:p>
        </p:txBody>
      </p:sp>
      <p:sp>
        <p:nvSpPr>
          <p:cNvPr id="32775" name="Text Box 1032"/>
          <p:cNvSpPr txBox="1">
            <a:spLocks noChangeArrowheads="1"/>
          </p:cNvSpPr>
          <p:nvPr/>
        </p:nvSpPr>
        <p:spPr bwMode="auto">
          <a:xfrm>
            <a:off x="8747125" y="3810000"/>
            <a:ext cx="184150" cy="457200"/>
          </a:xfrm>
          <a:prstGeom prst="rect">
            <a:avLst/>
          </a:prstGeom>
          <a:noFill/>
          <a:ln w="9525">
            <a:noFill/>
            <a:miter lim="800000"/>
            <a:headEnd/>
            <a:tailEnd/>
          </a:ln>
        </p:spPr>
        <p:txBody>
          <a:bodyPr wrap="none">
            <a:spAutoFit/>
          </a:bodyPr>
          <a:lstStyle/>
          <a:p>
            <a:endParaRPr lang="fr-FR"/>
          </a:p>
        </p:txBody>
      </p:sp>
      <p:sp>
        <p:nvSpPr>
          <p:cNvPr id="32776" name="Text Box 1034"/>
          <p:cNvSpPr txBox="1">
            <a:spLocks noChangeArrowheads="1"/>
          </p:cNvSpPr>
          <p:nvPr/>
        </p:nvSpPr>
        <p:spPr bwMode="auto">
          <a:xfrm>
            <a:off x="5089525" y="4800600"/>
            <a:ext cx="184150" cy="457200"/>
          </a:xfrm>
          <a:prstGeom prst="rect">
            <a:avLst/>
          </a:prstGeom>
          <a:noFill/>
          <a:ln w="9525">
            <a:noFill/>
            <a:miter lim="800000"/>
            <a:headEnd/>
            <a:tailEnd/>
          </a:ln>
        </p:spPr>
        <p:txBody>
          <a:bodyPr wrap="none">
            <a:spAutoFit/>
          </a:bodyPr>
          <a:lstStyle/>
          <a:p>
            <a:endParaRPr lang="fr-FR"/>
          </a:p>
        </p:txBody>
      </p:sp>
      <p:sp>
        <p:nvSpPr>
          <p:cNvPr id="32777" name="Text Box 1035"/>
          <p:cNvSpPr txBox="1">
            <a:spLocks noChangeArrowheads="1"/>
          </p:cNvSpPr>
          <p:nvPr/>
        </p:nvSpPr>
        <p:spPr bwMode="auto">
          <a:xfrm>
            <a:off x="5318125" y="4876800"/>
            <a:ext cx="184150" cy="457200"/>
          </a:xfrm>
          <a:prstGeom prst="rect">
            <a:avLst/>
          </a:prstGeom>
          <a:noFill/>
          <a:ln w="9525">
            <a:noFill/>
            <a:miter lim="800000"/>
            <a:headEnd/>
            <a:tailEnd/>
          </a:ln>
        </p:spPr>
        <p:txBody>
          <a:bodyPr wrap="none">
            <a:spAutoFit/>
          </a:bodyPr>
          <a:lstStyle/>
          <a:p>
            <a:endParaRPr lang="fr-FR"/>
          </a:p>
        </p:txBody>
      </p:sp>
      <p:sp>
        <p:nvSpPr>
          <p:cNvPr id="32778" name="Text Box 1036"/>
          <p:cNvSpPr txBox="1">
            <a:spLocks noChangeArrowheads="1"/>
          </p:cNvSpPr>
          <p:nvPr/>
        </p:nvSpPr>
        <p:spPr bwMode="auto">
          <a:xfrm>
            <a:off x="5546725" y="4800600"/>
            <a:ext cx="184150" cy="457200"/>
          </a:xfrm>
          <a:prstGeom prst="rect">
            <a:avLst/>
          </a:prstGeom>
          <a:noFill/>
          <a:ln w="9525">
            <a:noFill/>
            <a:miter lim="800000"/>
            <a:headEnd/>
            <a:tailEnd/>
          </a:ln>
        </p:spPr>
        <p:txBody>
          <a:bodyPr wrap="none">
            <a:spAutoFit/>
          </a:bodyPr>
          <a:lstStyle/>
          <a:p>
            <a:endParaRPr lang="fr-FR"/>
          </a:p>
        </p:txBody>
      </p:sp>
      <p:sp>
        <p:nvSpPr>
          <p:cNvPr id="32779" name="Text Box 1037"/>
          <p:cNvSpPr txBox="1">
            <a:spLocks noChangeArrowheads="1"/>
          </p:cNvSpPr>
          <p:nvPr/>
        </p:nvSpPr>
        <p:spPr bwMode="auto">
          <a:xfrm>
            <a:off x="5470525" y="4876800"/>
            <a:ext cx="184150" cy="457200"/>
          </a:xfrm>
          <a:prstGeom prst="rect">
            <a:avLst/>
          </a:prstGeom>
          <a:noFill/>
          <a:ln w="9525">
            <a:noFill/>
            <a:miter lim="800000"/>
            <a:headEnd/>
            <a:tailEnd/>
          </a:ln>
        </p:spPr>
        <p:txBody>
          <a:bodyPr wrap="none">
            <a:spAutoFit/>
          </a:bodyPr>
          <a:lstStyle/>
          <a:p>
            <a:endParaRPr lang="fr-FR"/>
          </a:p>
        </p:txBody>
      </p:sp>
      <p:sp>
        <p:nvSpPr>
          <p:cNvPr id="32780" name="Text Box 1038"/>
          <p:cNvSpPr txBox="1">
            <a:spLocks noChangeArrowheads="1"/>
          </p:cNvSpPr>
          <p:nvPr/>
        </p:nvSpPr>
        <p:spPr bwMode="auto">
          <a:xfrm>
            <a:off x="6080125" y="5181600"/>
            <a:ext cx="184150" cy="457200"/>
          </a:xfrm>
          <a:prstGeom prst="rect">
            <a:avLst/>
          </a:prstGeom>
          <a:noFill/>
          <a:ln w="9525">
            <a:noFill/>
            <a:miter lim="800000"/>
            <a:headEnd/>
            <a:tailEnd/>
          </a:ln>
        </p:spPr>
        <p:txBody>
          <a:bodyPr wrap="none">
            <a:spAutoFit/>
          </a:bodyPr>
          <a:lstStyle/>
          <a:p>
            <a:endParaRPr lang="fr-FR"/>
          </a:p>
        </p:txBody>
      </p:sp>
      <p:sp>
        <p:nvSpPr>
          <p:cNvPr id="32781" name="Text Box 1039"/>
          <p:cNvSpPr txBox="1">
            <a:spLocks noChangeArrowheads="1"/>
          </p:cNvSpPr>
          <p:nvPr/>
        </p:nvSpPr>
        <p:spPr bwMode="auto">
          <a:xfrm>
            <a:off x="6232525" y="4876800"/>
            <a:ext cx="184150" cy="457200"/>
          </a:xfrm>
          <a:prstGeom prst="rect">
            <a:avLst/>
          </a:prstGeom>
          <a:noFill/>
          <a:ln w="9525">
            <a:noFill/>
            <a:miter lim="800000"/>
            <a:headEnd/>
            <a:tailEnd/>
          </a:ln>
        </p:spPr>
        <p:txBody>
          <a:bodyPr wrap="none">
            <a:spAutoFit/>
          </a:bodyPr>
          <a:lstStyle/>
          <a:p>
            <a:endParaRPr lang="fr-FR"/>
          </a:p>
        </p:txBody>
      </p:sp>
      <p:sp>
        <p:nvSpPr>
          <p:cNvPr id="32782" name="Text Box 1040"/>
          <p:cNvSpPr txBox="1">
            <a:spLocks noChangeArrowheads="1"/>
          </p:cNvSpPr>
          <p:nvPr/>
        </p:nvSpPr>
        <p:spPr bwMode="auto">
          <a:xfrm>
            <a:off x="4403725" y="5257800"/>
            <a:ext cx="184150" cy="457200"/>
          </a:xfrm>
          <a:prstGeom prst="rect">
            <a:avLst/>
          </a:prstGeom>
          <a:noFill/>
          <a:ln w="9525">
            <a:noFill/>
            <a:miter lim="800000"/>
            <a:headEnd/>
            <a:tailEnd/>
          </a:ln>
        </p:spPr>
        <p:txBody>
          <a:bodyPr wrap="none">
            <a:spAutoFit/>
          </a:bodyPr>
          <a:lstStyle/>
          <a:p>
            <a:endParaRPr lang="fr-FR"/>
          </a:p>
        </p:txBody>
      </p:sp>
      <p:sp>
        <p:nvSpPr>
          <p:cNvPr id="32783" name="Text Box 1042"/>
          <p:cNvSpPr txBox="1">
            <a:spLocks noChangeArrowheads="1"/>
          </p:cNvSpPr>
          <p:nvPr/>
        </p:nvSpPr>
        <p:spPr bwMode="auto">
          <a:xfrm>
            <a:off x="8061325" y="5181600"/>
            <a:ext cx="184150" cy="457200"/>
          </a:xfrm>
          <a:prstGeom prst="rect">
            <a:avLst/>
          </a:prstGeom>
          <a:noFill/>
          <a:ln w="9525">
            <a:noFill/>
            <a:miter lim="800000"/>
            <a:headEnd/>
            <a:tailEnd/>
          </a:ln>
        </p:spPr>
        <p:txBody>
          <a:bodyPr wrap="none">
            <a:spAutoFit/>
          </a:bodyPr>
          <a:lstStyle/>
          <a:p>
            <a:endParaRPr lang="fr-FR"/>
          </a:p>
        </p:txBody>
      </p:sp>
      <p:sp>
        <p:nvSpPr>
          <p:cNvPr id="32784" name="Text Box 1043"/>
          <p:cNvSpPr txBox="1">
            <a:spLocks noChangeArrowheads="1"/>
          </p:cNvSpPr>
          <p:nvPr/>
        </p:nvSpPr>
        <p:spPr bwMode="auto">
          <a:xfrm>
            <a:off x="2193925" y="4648200"/>
            <a:ext cx="184150" cy="457200"/>
          </a:xfrm>
          <a:prstGeom prst="rect">
            <a:avLst/>
          </a:prstGeom>
          <a:noFill/>
          <a:ln w="9525">
            <a:noFill/>
            <a:miter lim="800000"/>
            <a:headEnd/>
            <a:tailEnd/>
          </a:ln>
        </p:spPr>
        <p:txBody>
          <a:bodyPr wrap="none">
            <a:spAutoFit/>
          </a:bodyPr>
          <a:lstStyle/>
          <a:p>
            <a:endParaRPr lang="fr-FR"/>
          </a:p>
        </p:txBody>
      </p:sp>
      <p:sp>
        <p:nvSpPr>
          <p:cNvPr id="32785" name="Text Box 1044"/>
          <p:cNvSpPr txBox="1">
            <a:spLocks noChangeArrowheads="1"/>
          </p:cNvSpPr>
          <p:nvPr/>
        </p:nvSpPr>
        <p:spPr bwMode="auto">
          <a:xfrm>
            <a:off x="2117725" y="4495800"/>
            <a:ext cx="184150" cy="457200"/>
          </a:xfrm>
          <a:prstGeom prst="rect">
            <a:avLst/>
          </a:prstGeom>
          <a:noFill/>
          <a:ln w="9525">
            <a:noFill/>
            <a:miter lim="800000"/>
            <a:headEnd/>
            <a:tailEnd/>
          </a:ln>
        </p:spPr>
        <p:txBody>
          <a:bodyPr wrap="none">
            <a:spAutoFit/>
          </a:bodyPr>
          <a:lstStyle/>
          <a:p>
            <a:endParaRPr lang="fr-FR"/>
          </a:p>
        </p:txBody>
      </p:sp>
      <p:sp>
        <p:nvSpPr>
          <p:cNvPr id="32786" name="Text Box 1045"/>
          <p:cNvSpPr txBox="1">
            <a:spLocks noChangeArrowheads="1"/>
          </p:cNvSpPr>
          <p:nvPr/>
        </p:nvSpPr>
        <p:spPr bwMode="auto">
          <a:xfrm>
            <a:off x="4327525" y="5257800"/>
            <a:ext cx="184150" cy="457200"/>
          </a:xfrm>
          <a:prstGeom prst="rect">
            <a:avLst/>
          </a:prstGeom>
          <a:noFill/>
          <a:ln w="9525">
            <a:noFill/>
            <a:miter lim="800000"/>
            <a:headEnd/>
            <a:tailEnd/>
          </a:ln>
        </p:spPr>
        <p:txBody>
          <a:bodyPr wrap="none">
            <a:spAutoFit/>
          </a:bodyPr>
          <a:lstStyle/>
          <a:p>
            <a:endParaRPr lang="fr-FR"/>
          </a:p>
        </p:txBody>
      </p:sp>
      <p:sp>
        <p:nvSpPr>
          <p:cNvPr id="32787" name="Text Box 1046"/>
          <p:cNvSpPr txBox="1">
            <a:spLocks noChangeArrowheads="1"/>
          </p:cNvSpPr>
          <p:nvPr/>
        </p:nvSpPr>
        <p:spPr bwMode="auto">
          <a:xfrm>
            <a:off x="4708525" y="5105400"/>
            <a:ext cx="184150" cy="457200"/>
          </a:xfrm>
          <a:prstGeom prst="rect">
            <a:avLst/>
          </a:prstGeom>
          <a:noFill/>
          <a:ln w="9525">
            <a:noFill/>
            <a:miter lim="800000"/>
            <a:headEnd/>
            <a:tailEnd/>
          </a:ln>
        </p:spPr>
        <p:txBody>
          <a:bodyPr wrap="none">
            <a:spAutoFit/>
          </a:bodyPr>
          <a:lstStyle/>
          <a:p>
            <a:endParaRPr lang="fr-FR"/>
          </a:p>
        </p:txBody>
      </p:sp>
      <p:sp>
        <p:nvSpPr>
          <p:cNvPr id="32788" name="Text Box 1048"/>
          <p:cNvSpPr txBox="1">
            <a:spLocks noChangeArrowheads="1"/>
          </p:cNvSpPr>
          <p:nvPr/>
        </p:nvSpPr>
        <p:spPr bwMode="auto">
          <a:xfrm>
            <a:off x="6537325" y="3352800"/>
            <a:ext cx="184150" cy="457200"/>
          </a:xfrm>
          <a:prstGeom prst="rect">
            <a:avLst/>
          </a:prstGeom>
          <a:noFill/>
          <a:ln w="9525">
            <a:noFill/>
            <a:miter lim="800000"/>
            <a:headEnd/>
            <a:tailEnd/>
          </a:ln>
        </p:spPr>
        <p:txBody>
          <a:bodyPr wrap="none">
            <a:spAutoFit/>
          </a:bodyPr>
          <a:lstStyle/>
          <a:p>
            <a:endParaRPr lang="fr-FR"/>
          </a:p>
        </p:txBody>
      </p:sp>
      <p:sp>
        <p:nvSpPr>
          <p:cNvPr id="32789" name="Text Box 1049"/>
          <p:cNvSpPr txBox="1">
            <a:spLocks noChangeArrowheads="1"/>
          </p:cNvSpPr>
          <p:nvPr/>
        </p:nvSpPr>
        <p:spPr bwMode="auto">
          <a:xfrm>
            <a:off x="5775325" y="3429000"/>
            <a:ext cx="184150" cy="457200"/>
          </a:xfrm>
          <a:prstGeom prst="rect">
            <a:avLst/>
          </a:prstGeom>
          <a:noFill/>
          <a:ln w="9525">
            <a:noFill/>
            <a:miter lim="800000"/>
            <a:headEnd/>
            <a:tailEnd/>
          </a:ln>
        </p:spPr>
        <p:txBody>
          <a:bodyPr wrap="none">
            <a:spAutoFit/>
          </a:bodyPr>
          <a:lstStyle/>
          <a:p>
            <a:endParaRPr lang="fr-FR"/>
          </a:p>
        </p:txBody>
      </p:sp>
      <p:sp>
        <p:nvSpPr>
          <p:cNvPr id="32790" name="Text Box 1051"/>
          <p:cNvSpPr txBox="1">
            <a:spLocks noChangeArrowheads="1"/>
          </p:cNvSpPr>
          <p:nvPr/>
        </p:nvSpPr>
        <p:spPr bwMode="auto">
          <a:xfrm>
            <a:off x="8289925" y="5105400"/>
            <a:ext cx="184150" cy="457200"/>
          </a:xfrm>
          <a:prstGeom prst="rect">
            <a:avLst/>
          </a:prstGeom>
          <a:noFill/>
          <a:ln w="9525">
            <a:noFill/>
            <a:miter lim="800000"/>
            <a:headEnd/>
            <a:tailEnd/>
          </a:ln>
        </p:spPr>
        <p:txBody>
          <a:bodyPr wrap="none">
            <a:spAutoFit/>
          </a:bodyPr>
          <a:lstStyle/>
          <a:p>
            <a:endParaRPr lang="fr-FR"/>
          </a:p>
        </p:txBody>
      </p:sp>
      <p:sp>
        <p:nvSpPr>
          <p:cNvPr id="32791" name="Text Box 1052"/>
          <p:cNvSpPr txBox="1">
            <a:spLocks noChangeArrowheads="1"/>
          </p:cNvSpPr>
          <p:nvPr/>
        </p:nvSpPr>
        <p:spPr bwMode="auto">
          <a:xfrm>
            <a:off x="8289925" y="4495800"/>
            <a:ext cx="184150" cy="457200"/>
          </a:xfrm>
          <a:prstGeom prst="rect">
            <a:avLst/>
          </a:prstGeom>
          <a:noFill/>
          <a:ln w="9525">
            <a:noFill/>
            <a:miter lim="800000"/>
            <a:headEnd/>
            <a:tailEnd/>
          </a:ln>
        </p:spPr>
        <p:txBody>
          <a:bodyPr wrap="none">
            <a:spAutoFit/>
          </a:bodyPr>
          <a:lstStyle/>
          <a:p>
            <a:endParaRPr lang="fr-FR"/>
          </a:p>
        </p:txBody>
      </p:sp>
      <p:sp>
        <p:nvSpPr>
          <p:cNvPr id="32792" name="Text Box 1053"/>
          <p:cNvSpPr txBox="1">
            <a:spLocks noChangeArrowheads="1"/>
          </p:cNvSpPr>
          <p:nvPr/>
        </p:nvSpPr>
        <p:spPr bwMode="auto">
          <a:xfrm>
            <a:off x="6629400" y="5197475"/>
            <a:ext cx="184150" cy="457200"/>
          </a:xfrm>
          <a:prstGeom prst="rect">
            <a:avLst/>
          </a:prstGeom>
          <a:noFill/>
          <a:ln w="9525">
            <a:noFill/>
            <a:miter lim="800000"/>
            <a:headEnd/>
            <a:tailEnd/>
          </a:ln>
        </p:spPr>
        <p:txBody>
          <a:bodyPr wrap="none">
            <a:spAutoFit/>
          </a:bodyPr>
          <a:lstStyle/>
          <a:p>
            <a:endParaRPr lang="fr-FR"/>
          </a:p>
        </p:txBody>
      </p:sp>
      <p:sp>
        <p:nvSpPr>
          <p:cNvPr id="32793" name="Text Box 1054"/>
          <p:cNvSpPr txBox="1">
            <a:spLocks noChangeArrowheads="1"/>
          </p:cNvSpPr>
          <p:nvPr/>
        </p:nvSpPr>
        <p:spPr bwMode="auto">
          <a:xfrm>
            <a:off x="3413125" y="5181600"/>
            <a:ext cx="184150" cy="457200"/>
          </a:xfrm>
          <a:prstGeom prst="rect">
            <a:avLst/>
          </a:prstGeom>
          <a:noFill/>
          <a:ln w="9525">
            <a:noFill/>
            <a:miter lim="800000"/>
            <a:headEnd/>
            <a:tailEnd/>
          </a:ln>
        </p:spPr>
        <p:txBody>
          <a:bodyPr wrap="none">
            <a:spAutoFit/>
          </a:bodyPr>
          <a:lstStyle/>
          <a:p>
            <a:endParaRPr lang="fr-FR"/>
          </a:p>
        </p:txBody>
      </p:sp>
      <p:sp>
        <p:nvSpPr>
          <p:cNvPr id="32794" name="Text Box 1055"/>
          <p:cNvSpPr txBox="1">
            <a:spLocks noChangeArrowheads="1"/>
          </p:cNvSpPr>
          <p:nvPr/>
        </p:nvSpPr>
        <p:spPr bwMode="auto">
          <a:xfrm>
            <a:off x="3489325" y="4876800"/>
            <a:ext cx="184150" cy="457200"/>
          </a:xfrm>
          <a:prstGeom prst="rect">
            <a:avLst/>
          </a:prstGeom>
          <a:noFill/>
          <a:ln w="9525">
            <a:noFill/>
            <a:miter lim="800000"/>
            <a:headEnd/>
            <a:tailEnd/>
          </a:ln>
        </p:spPr>
        <p:txBody>
          <a:bodyPr wrap="none">
            <a:spAutoFit/>
          </a:bodyPr>
          <a:lstStyle/>
          <a:p>
            <a:endParaRPr lang="fr-FR"/>
          </a:p>
        </p:txBody>
      </p:sp>
      <p:sp>
        <p:nvSpPr>
          <p:cNvPr id="32795" name="Text Box 1056"/>
          <p:cNvSpPr txBox="1">
            <a:spLocks noChangeArrowheads="1"/>
          </p:cNvSpPr>
          <p:nvPr/>
        </p:nvSpPr>
        <p:spPr bwMode="auto">
          <a:xfrm>
            <a:off x="2193925" y="3886200"/>
            <a:ext cx="184150" cy="457200"/>
          </a:xfrm>
          <a:prstGeom prst="rect">
            <a:avLst/>
          </a:prstGeom>
          <a:noFill/>
          <a:ln w="9525">
            <a:noFill/>
            <a:miter lim="800000"/>
            <a:headEnd/>
            <a:tailEnd/>
          </a:ln>
        </p:spPr>
        <p:txBody>
          <a:bodyPr wrap="none">
            <a:spAutoFit/>
          </a:bodyPr>
          <a:lstStyle/>
          <a:p>
            <a:endParaRPr lang="fr-FR"/>
          </a:p>
        </p:txBody>
      </p:sp>
      <p:sp>
        <p:nvSpPr>
          <p:cNvPr id="32796" name="Text Box 1057"/>
          <p:cNvSpPr txBox="1">
            <a:spLocks noChangeArrowheads="1"/>
          </p:cNvSpPr>
          <p:nvPr/>
        </p:nvSpPr>
        <p:spPr bwMode="auto">
          <a:xfrm>
            <a:off x="1774825" y="4732338"/>
            <a:ext cx="184150" cy="457200"/>
          </a:xfrm>
          <a:prstGeom prst="rect">
            <a:avLst/>
          </a:prstGeom>
          <a:noFill/>
          <a:ln w="9525">
            <a:noFill/>
            <a:miter lim="800000"/>
            <a:headEnd/>
            <a:tailEnd/>
          </a:ln>
        </p:spPr>
        <p:txBody>
          <a:bodyPr>
            <a:spAutoFit/>
          </a:bodyPr>
          <a:lstStyle/>
          <a:p>
            <a:pPr>
              <a:spcBef>
                <a:spcPct val="50000"/>
              </a:spcBef>
            </a:pPr>
            <a:endParaRPr lang="fr-FR"/>
          </a:p>
        </p:txBody>
      </p:sp>
      <p:sp>
        <p:nvSpPr>
          <p:cNvPr id="32797" name="Text Box 1058"/>
          <p:cNvSpPr txBox="1">
            <a:spLocks noChangeArrowheads="1"/>
          </p:cNvSpPr>
          <p:nvPr/>
        </p:nvSpPr>
        <p:spPr bwMode="auto">
          <a:xfrm>
            <a:off x="7908925" y="3032125"/>
            <a:ext cx="184150" cy="457200"/>
          </a:xfrm>
          <a:prstGeom prst="rect">
            <a:avLst/>
          </a:prstGeom>
          <a:noFill/>
          <a:ln w="9525">
            <a:noFill/>
            <a:miter lim="800000"/>
            <a:headEnd/>
            <a:tailEnd/>
          </a:ln>
        </p:spPr>
        <p:txBody>
          <a:bodyPr wrap="none">
            <a:spAutoFit/>
          </a:bodyPr>
          <a:lstStyle/>
          <a:p>
            <a:endParaRPr lang="fr-FR"/>
          </a:p>
        </p:txBody>
      </p:sp>
      <p:sp>
        <p:nvSpPr>
          <p:cNvPr id="32798" name="Text Box 1059"/>
          <p:cNvSpPr txBox="1">
            <a:spLocks noChangeArrowheads="1"/>
          </p:cNvSpPr>
          <p:nvPr/>
        </p:nvSpPr>
        <p:spPr bwMode="auto">
          <a:xfrm>
            <a:off x="4556125" y="3810000"/>
            <a:ext cx="184150" cy="457200"/>
          </a:xfrm>
          <a:prstGeom prst="rect">
            <a:avLst/>
          </a:prstGeom>
          <a:noFill/>
          <a:ln w="9525">
            <a:noFill/>
            <a:miter lim="800000"/>
            <a:headEnd/>
            <a:tailEnd/>
          </a:ln>
        </p:spPr>
        <p:txBody>
          <a:bodyPr wrap="none">
            <a:spAutoFit/>
          </a:bodyPr>
          <a:lstStyle/>
          <a:p>
            <a:endParaRPr lang="fr-FR"/>
          </a:p>
        </p:txBody>
      </p:sp>
      <p:sp>
        <p:nvSpPr>
          <p:cNvPr id="32799" name="Text Box 1060"/>
          <p:cNvSpPr txBox="1">
            <a:spLocks noChangeArrowheads="1"/>
          </p:cNvSpPr>
          <p:nvPr/>
        </p:nvSpPr>
        <p:spPr bwMode="auto">
          <a:xfrm>
            <a:off x="4784725" y="3962400"/>
            <a:ext cx="184150" cy="457200"/>
          </a:xfrm>
          <a:prstGeom prst="rect">
            <a:avLst/>
          </a:prstGeom>
          <a:noFill/>
          <a:ln w="9525">
            <a:noFill/>
            <a:miter lim="800000"/>
            <a:headEnd/>
            <a:tailEnd/>
          </a:ln>
        </p:spPr>
        <p:txBody>
          <a:bodyPr wrap="none">
            <a:spAutoFit/>
          </a:bodyPr>
          <a:lstStyle/>
          <a:p>
            <a:endParaRPr lang="fr-FR"/>
          </a:p>
        </p:txBody>
      </p:sp>
      <p:sp>
        <p:nvSpPr>
          <p:cNvPr id="32800" name="Text Box 1061"/>
          <p:cNvSpPr txBox="1">
            <a:spLocks noChangeArrowheads="1"/>
          </p:cNvSpPr>
          <p:nvPr/>
        </p:nvSpPr>
        <p:spPr bwMode="auto">
          <a:xfrm>
            <a:off x="4708525" y="4038600"/>
            <a:ext cx="184150" cy="457200"/>
          </a:xfrm>
          <a:prstGeom prst="rect">
            <a:avLst/>
          </a:prstGeom>
          <a:noFill/>
          <a:ln w="9525">
            <a:noFill/>
            <a:miter lim="800000"/>
            <a:headEnd/>
            <a:tailEnd/>
          </a:ln>
        </p:spPr>
        <p:txBody>
          <a:bodyPr wrap="none">
            <a:spAutoFit/>
          </a:bodyPr>
          <a:lstStyle/>
          <a:p>
            <a:endParaRPr lang="fr-FR"/>
          </a:p>
        </p:txBody>
      </p:sp>
      <p:sp>
        <p:nvSpPr>
          <p:cNvPr id="32801" name="Text Box 1062"/>
          <p:cNvSpPr txBox="1">
            <a:spLocks noChangeArrowheads="1"/>
          </p:cNvSpPr>
          <p:nvPr/>
        </p:nvSpPr>
        <p:spPr bwMode="auto">
          <a:xfrm>
            <a:off x="4937125" y="3962400"/>
            <a:ext cx="184150" cy="457200"/>
          </a:xfrm>
          <a:prstGeom prst="rect">
            <a:avLst/>
          </a:prstGeom>
          <a:noFill/>
          <a:ln w="9525">
            <a:noFill/>
            <a:miter lim="800000"/>
            <a:headEnd/>
            <a:tailEnd/>
          </a:ln>
        </p:spPr>
        <p:txBody>
          <a:bodyPr wrap="none">
            <a:spAutoFit/>
          </a:bodyPr>
          <a:lstStyle/>
          <a:p>
            <a:endParaRPr lang="fr-FR"/>
          </a:p>
        </p:txBody>
      </p:sp>
      <p:sp>
        <p:nvSpPr>
          <p:cNvPr id="32802" name="Text Box 1063"/>
          <p:cNvSpPr txBox="1">
            <a:spLocks noChangeArrowheads="1"/>
          </p:cNvSpPr>
          <p:nvPr/>
        </p:nvSpPr>
        <p:spPr bwMode="auto">
          <a:xfrm>
            <a:off x="5165725" y="3886200"/>
            <a:ext cx="184150" cy="457200"/>
          </a:xfrm>
          <a:prstGeom prst="rect">
            <a:avLst/>
          </a:prstGeom>
          <a:noFill/>
          <a:ln w="9525">
            <a:noFill/>
            <a:miter lim="800000"/>
            <a:headEnd/>
            <a:tailEnd/>
          </a:ln>
        </p:spPr>
        <p:txBody>
          <a:bodyPr wrap="none">
            <a:spAutoFit/>
          </a:bodyPr>
          <a:lstStyle/>
          <a:p>
            <a:endParaRPr lang="fr-FR"/>
          </a:p>
        </p:txBody>
      </p:sp>
      <p:sp>
        <p:nvSpPr>
          <p:cNvPr id="32803" name="Text Box 1064"/>
          <p:cNvSpPr txBox="1">
            <a:spLocks noChangeArrowheads="1"/>
          </p:cNvSpPr>
          <p:nvPr/>
        </p:nvSpPr>
        <p:spPr bwMode="auto">
          <a:xfrm>
            <a:off x="5165725" y="5105400"/>
            <a:ext cx="184150" cy="457200"/>
          </a:xfrm>
          <a:prstGeom prst="rect">
            <a:avLst/>
          </a:prstGeom>
          <a:noFill/>
          <a:ln w="9525">
            <a:noFill/>
            <a:miter lim="800000"/>
            <a:headEnd/>
            <a:tailEnd/>
          </a:ln>
        </p:spPr>
        <p:txBody>
          <a:bodyPr wrap="none">
            <a:spAutoFit/>
          </a:bodyPr>
          <a:lstStyle/>
          <a:p>
            <a:endParaRPr lang="fr-FR"/>
          </a:p>
        </p:txBody>
      </p:sp>
      <p:sp>
        <p:nvSpPr>
          <p:cNvPr id="32804" name="Text Box 1065"/>
          <p:cNvSpPr txBox="1">
            <a:spLocks noChangeArrowheads="1"/>
          </p:cNvSpPr>
          <p:nvPr/>
        </p:nvSpPr>
        <p:spPr bwMode="auto">
          <a:xfrm>
            <a:off x="5318125" y="4953000"/>
            <a:ext cx="184150" cy="457200"/>
          </a:xfrm>
          <a:prstGeom prst="rect">
            <a:avLst/>
          </a:prstGeom>
          <a:noFill/>
          <a:ln w="9525">
            <a:noFill/>
            <a:miter lim="800000"/>
            <a:headEnd/>
            <a:tailEnd/>
          </a:ln>
        </p:spPr>
        <p:txBody>
          <a:bodyPr wrap="none">
            <a:spAutoFit/>
          </a:bodyPr>
          <a:lstStyle/>
          <a:p>
            <a:endParaRPr lang="fr-FR"/>
          </a:p>
        </p:txBody>
      </p:sp>
      <p:sp>
        <p:nvSpPr>
          <p:cNvPr id="32805" name="Text Box 1068"/>
          <p:cNvSpPr txBox="1">
            <a:spLocks noChangeArrowheads="1"/>
          </p:cNvSpPr>
          <p:nvPr/>
        </p:nvSpPr>
        <p:spPr bwMode="auto">
          <a:xfrm>
            <a:off x="1908175" y="981075"/>
            <a:ext cx="4992688" cy="368300"/>
          </a:xfrm>
          <a:prstGeom prst="rect">
            <a:avLst/>
          </a:prstGeom>
          <a:noFill/>
          <a:ln w="9525">
            <a:noFill/>
            <a:miter lim="800000"/>
            <a:headEnd/>
            <a:tailEnd/>
          </a:ln>
        </p:spPr>
        <p:txBody>
          <a:bodyPr wrap="none">
            <a:spAutoFit/>
          </a:bodyPr>
          <a:lstStyle/>
          <a:p>
            <a:r>
              <a:rPr lang="fr-FR"/>
              <a:t>Présentation des enregistrements acoustiques </a:t>
            </a:r>
          </a:p>
        </p:txBody>
      </p:sp>
      <p:sp>
        <p:nvSpPr>
          <p:cNvPr id="32806" name="Rectangle 1072"/>
          <p:cNvSpPr>
            <a:spLocks noChangeArrowheads="1"/>
          </p:cNvSpPr>
          <p:nvPr/>
        </p:nvSpPr>
        <p:spPr bwMode="auto">
          <a:xfrm>
            <a:off x="2667000" y="1755775"/>
            <a:ext cx="685800" cy="304800"/>
          </a:xfrm>
          <a:prstGeom prst="rect">
            <a:avLst/>
          </a:prstGeom>
          <a:solidFill>
            <a:schemeClr val="accent1"/>
          </a:solidFill>
          <a:ln w="9525">
            <a:solidFill>
              <a:schemeClr val="tx1"/>
            </a:solidFill>
            <a:miter lim="800000"/>
            <a:headEnd/>
            <a:tailEnd/>
          </a:ln>
        </p:spPr>
        <p:txBody>
          <a:bodyPr wrap="none" anchor="ctr"/>
          <a:lstStyle/>
          <a:p>
            <a:pPr algn="ctr"/>
            <a:r>
              <a:rPr lang="fr-FR" b="1">
                <a:solidFill>
                  <a:srgbClr val="FF0000"/>
                </a:solidFill>
              </a:rPr>
              <a:t>Bang 1</a:t>
            </a:r>
          </a:p>
        </p:txBody>
      </p:sp>
      <p:sp>
        <p:nvSpPr>
          <p:cNvPr id="32807" name="Rectangle 1073"/>
          <p:cNvSpPr>
            <a:spLocks noChangeArrowheads="1"/>
          </p:cNvSpPr>
          <p:nvPr/>
        </p:nvSpPr>
        <p:spPr bwMode="auto">
          <a:xfrm>
            <a:off x="6011863" y="1755775"/>
            <a:ext cx="685800" cy="304800"/>
          </a:xfrm>
          <a:prstGeom prst="rect">
            <a:avLst/>
          </a:prstGeom>
          <a:solidFill>
            <a:schemeClr val="accent1"/>
          </a:solidFill>
          <a:ln w="9525">
            <a:solidFill>
              <a:schemeClr val="tx1"/>
            </a:solidFill>
            <a:miter lim="800000"/>
            <a:headEnd/>
            <a:tailEnd/>
          </a:ln>
        </p:spPr>
        <p:txBody>
          <a:bodyPr wrap="none" anchor="ctr"/>
          <a:lstStyle/>
          <a:p>
            <a:pPr algn="ctr"/>
            <a:r>
              <a:rPr lang="fr-FR" b="1">
                <a:solidFill>
                  <a:srgbClr val="FF0000"/>
                </a:solidFill>
              </a:rPr>
              <a:t>Bang 2</a:t>
            </a:r>
          </a:p>
        </p:txBody>
      </p:sp>
      <p:sp>
        <p:nvSpPr>
          <p:cNvPr id="32808" name="Rectangle 1075"/>
          <p:cNvSpPr>
            <a:spLocks noChangeArrowheads="1"/>
          </p:cNvSpPr>
          <p:nvPr/>
        </p:nvSpPr>
        <p:spPr bwMode="auto">
          <a:xfrm>
            <a:off x="2700338" y="4149725"/>
            <a:ext cx="685800" cy="304800"/>
          </a:xfrm>
          <a:prstGeom prst="rect">
            <a:avLst/>
          </a:prstGeom>
          <a:solidFill>
            <a:schemeClr val="accent1"/>
          </a:solidFill>
          <a:ln w="9525">
            <a:solidFill>
              <a:schemeClr val="tx1"/>
            </a:solidFill>
            <a:miter lim="800000"/>
            <a:headEnd/>
            <a:tailEnd/>
          </a:ln>
        </p:spPr>
        <p:txBody>
          <a:bodyPr wrap="none" anchor="ctr"/>
          <a:lstStyle/>
          <a:p>
            <a:pPr algn="ctr"/>
            <a:r>
              <a:rPr lang="fr-FR" b="1">
                <a:solidFill>
                  <a:srgbClr val="FF0000"/>
                </a:solidFill>
              </a:rPr>
              <a:t>Bang 1</a:t>
            </a:r>
          </a:p>
        </p:txBody>
      </p:sp>
      <p:sp>
        <p:nvSpPr>
          <p:cNvPr id="32809" name="Text Box 1077"/>
          <p:cNvSpPr txBox="1">
            <a:spLocks noChangeArrowheads="1"/>
          </p:cNvSpPr>
          <p:nvPr/>
        </p:nvSpPr>
        <p:spPr bwMode="auto">
          <a:xfrm>
            <a:off x="2195513" y="6021388"/>
            <a:ext cx="4298950" cy="366712"/>
          </a:xfrm>
          <a:prstGeom prst="rect">
            <a:avLst/>
          </a:prstGeom>
          <a:noFill/>
          <a:ln w="9525">
            <a:noFill/>
            <a:miter lim="800000"/>
            <a:headEnd/>
            <a:tailEnd/>
          </a:ln>
        </p:spPr>
        <p:txBody>
          <a:bodyPr wrap="none">
            <a:spAutoFit/>
          </a:bodyPr>
          <a:lstStyle/>
          <a:p>
            <a:r>
              <a:rPr lang="fr-FR" i="1"/>
              <a:t>Le signal acoustique enregistré à l’URSSAF </a:t>
            </a:r>
          </a:p>
        </p:txBody>
      </p:sp>
      <p:sp>
        <p:nvSpPr>
          <p:cNvPr id="32810" name="Rectangle 1083"/>
          <p:cNvSpPr>
            <a:spLocks noChangeArrowheads="1"/>
          </p:cNvSpPr>
          <p:nvPr/>
        </p:nvSpPr>
        <p:spPr bwMode="auto">
          <a:xfrm>
            <a:off x="7164388" y="3933825"/>
            <a:ext cx="685800" cy="304800"/>
          </a:xfrm>
          <a:prstGeom prst="rect">
            <a:avLst/>
          </a:prstGeom>
          <a:solidFill>
            <a:schemeClr val="accent1"/>
          </a:solidFill>
          <a:ln w="9525">
            <a:solidFill>
              <a:schemeClr val="tx1"/>
            </a:solidFill>
            <a:miter lim="800000"/>
            <a:headEnd/>
            <a:tailEnd/>
          </a:ln>
        </p:spPr>
        <p:txBody>
          <a:bodyPr wrap="none" anchor="ctr"/>
          <a:lstStyle/>
          <a:p>
            <a:pPr algn="ctr"/>
            <a:r>
              <a:rPr lang="fr-FR" b="1">
                <a:solidFill>
                  <a:srgbClr val="FF0000"/>
                </a:solidFill>
              </a:rPr>
              <a:t>Bang 2</a:t>
            </a:r>
          </a:p>
        </p:txBody>
      </p:sp>
      <p:pic>
        <p:nvPicPr>
          <p:cNvPr id="32811" name="Picture 1084"/>
          <p:cNvPicPr>
            <a:picLocks noChangeAspect="1" noChangeArrowheads="1"/>
          </p:cNvPicPr>
          <p:nvPr/>
        </p:nvPicPr>
        <p:blipFill>
          <a:blip r:embed="rId3" cstate="print"/>
          <a:srcRect/>
          <a:stretch>
            <a:fillRect/>
          </a:stretch>
        </p:blipFill>
        <p:spPr bwMode="auto">
          <a:xfrm>
            <a:off x="971550" y="4076700"/>
            <a:ext cx="7127875" cy="1706563"/>
          </a:xfrm>
          <a:prstGeom prst="rect">
            <a:avLst/>
          </a:prstGeom>
          <a:noFill/>
          <a:ln w="9525">
            <a:noFill/>
            <a:miter lim="800000"/>
            <a:headEnd/>
            <a:tailEnd/>
          </a:ln>
        </p:spPr>
      </p:pic>
      <p:pic>
        <p:nvPicPr>
          <p:cNvPr id="32812" name="Picture 1086"/>
          <p:cNvPicPr>
            <a:picLocks noChangeAspect="1" noChangeArrowheads="1"/>
          </p:cNvPicPr>
          <p:nvPr/>
        </p:nvPicPr>
        <p:blipFill>
          <a:blip r:embed="rId4" cstate="print"/>
          <a:srcRect/>
          <a:stretch>
            <a:fillRect/>
          </a:stretch>
        </p:blipFill>
        <p:spPr bwMode="auto">
          <a:xfrm>
            <a:off x="971550" y="1484313"/>
            <a:ext cx="7200900" cy="1920875"/>
          </a:xfrm>
          <a:prstGeom prst="rect">
            <a:avLst/>
          </a:prstGeom>
          <a:noFill/>
          <a:ln w="9525">
            <a:noFill/>
            <a:miter lim="800000"/>
            <a:headEnd/>
            <a:tailEnd/>
          </a:ln>
        </p:spPr>
      </p:pic>
      <p:sp>
        <p:nvSpPr>
          <p:cNvPr id="32813" name="Rectangle 47"/>
          <p:cNvSpPr>
            <a:spLocks noChangeArrowheads="1"/>
          </p:cNvSpPr>
          <p:nvPr/>
        </p:nvSpPr>
        <p:spPr bwMode="auto">
          <a:xfrm>
            <a:off x="395288" y="260350"/>
            <a:ext cx="8353425" cy="523875"/>
          </a:xfrm>
          <a:prstGeom prst="rect">
            <a:avLst/>
          </a:prstGeom>
          <a:noFill/>
          <a:ln w="9525">
            <a:noFill/>
            <a:miter lim="800000"/>
            <a:headEnd/>
            <a:tailEnd/>
          </a:ln>
        </p:spPr>
        <p:txBody>
          <a:bodyPr>
            <a:spAutoFit/>
          </a:bodyPr>
          <a:lstStyle/>
          <a:p>
            <a:r>
              <a:rPr lang="fr-FR" sz="2800" b="1"/>
              <a:t>La double explosion ou l’événement précurseur</a:t>
            </a:r>
            <a:endParaRPr lang="fr-FR" sz="2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A20F0D7-B213-40F5-8879-D7D4B8C41295}" type="slidenum">
              <a:rPr lang="fr-FR" smtClean="0"/>
              <a:pPr>
                <a:defRPr/>
              </a:pPr>
              <a:t>32</a:t>
            </a:fld>
            <a:endParaRPr lang="fr-FR"/>
          </a:p>
        </p:txBody>
      </p:sp>
      <p:sp>
        <p:nvSpPr>
          <p:cNvPr id="33795" name="Rectangle 4"/>
          <p:cNvSpPr>
            <a:spLocks noChangeArrowheads="1"/>
          </p:cNvSpPr>
          <p:nvPr/>
        </p:nvSpPr>
        <p:spPr bwMode="auto">
          <a:xfrm>
            <a:off x="4430713" y="1066800"/>
            <a:ext cx="260350" cy="457200"/>
          </a:xfrm>
          <a:prstGeom prst="rect">
            <a:avLst/>
          </a:prstGeom>
          <a:noFill/>
          <a:ln w="9525">
            <a:noFill/>
            <a:miter lim="800000"/>
            <a:headEnd/>
            <a:tailEnd/>
          </a:ln>
        </p:spPr>
        <p:txBody>
          <a:bodyPr wrap="none">
            <a:spAutoFit/>
          </a:bodyPr>
          <a:lstStyle/>
          <a:p>
            <a:pPr algn="ctr"/>
            <a:r>
              <a:rPr lang="fr-FR">
                <a:latin typeface="Times New Roman" pitchFamily="18" charset="0"/>
              </a:rPr>
              <a:t> </a:t>
            </a:r>
            <a:endParaRPr lang="fr-FR" b="1">
              <a:latin typeface="Times New Roman" pitchFamily="18" charset="0"/>
            </a:endParaRPr>
          </a:p>
        </p:txBody>
      </p:sp>
      <p:sp>
        <p:nvSpPr>
          <p:cNvPr id="33796" name="Text Box 5"/>
          <p:cNvSpPr txBox="1">
            <a:spLocks noChangeArrowheads="1"/>
          </p:cNvSpPr>
          <p:nvPr/>
        </p:nvSpPr>
        <p:spPr bwMode="auto">
          <a:xfrm>
            <a:off x="3505200" y="5402263"/>
            <a:ext cx="1752600" cy="457200"/>
          </a:xfrm>
          <a:prstGeom prst="rect">
            <a:avLst/>
          </a:prstGeom>
          <a:noFill/>
          <a:ln w="9525">
            <a:noFill/>
            <a:miter lim="800000"/>
            <a:headEnd/>
            <a:tailEnd/>
          </a:ln>
        </p:spPr>
        <p:txBody>
          <a:bodyPr>
            <a:spAutoFit/>
          </a:bodyPr>
          <a:lstStyle/>
          <a:p>
            <a:pPr>
              <a:spcBef>
                <a:spcPct val="50000"/>
              </a:spcBef>
            </a:pPr>
            <a:endParaRPr lang="fr-FR"/>
          </a:p>
        </p:txBody>
      </p:sp>
      <p:sp>
        <p:nvSpPr>
          <p:cNvPr id="33797" name="Text Box 6"/>
          <p:cNvSpPr txBox="1">
            <a:spLocks noChangeArrowheads="1"/>
          </p:cNvSpPr>
          <p:nvPr/>
        </p:nvSpPr>
        <p:spPr bwMode="auto">
          <a:xfrm>
            <a:off x="5546725" y="5699125"/>
            <a:ext cx="184150" cy="457200"/>
          </a:xfrm>
          <a:prstGeom prst="rect">
            <a:avLst/>
          </a:prstGeom>
          <a:noFill/>
          <a:ln w="9525">
            <a:noFill/>
            <a:miter lim="800000"/>
            <a:headEnd/>
            <a:tailEnd/>
          </a:ln>
        </p:spPr>
        <p:txBody>
          <a:bodyPr wrap="none">
            <a:spAutoFit/>
          </a:bodyPr>
          <a:lstStyle/>
          <a:p>
            <a:endParaRPr lang="fr-FR"/>
          </a:p>
        </p:txBody>
      </p:sp>
      <p:sp>
        <p:nvSpPr>
          <p:cNvPr id="33798" name="Text Box 7"/>
          <p:cNvSpPr txBox="1">
            <a:spLocks noChangeArrowheads="1"/>
          </p:cNvSpPr>
          <p:nvPr/>
        </p:nvSpPr>
        <p:spPr bwMode="auto">
          <a:xfrm>
            <a:off x="8747125" y="4098925"/>
            <a:ext cx="184150" cy="457200"/>
          </a:xfrm>
          <a:prstGeom prst="rect">
            <a:avLst/>
          </a:prstGeom>
          <a:noFill/>
          <a:ln w="9525">
            <a:noFill/>
            <a:miter lim="800000"/>
            <a:headEnd/>
            <a:tailEnd/>
          </a:ln>
        </p:spPr>
        <p:txBody>
          <a:bodyPr wrap="none">
            <a:spAutoFit/>
          </a:bodyPr>
          <a:lstStyle/>
          <a:p>
            <a:endParaRPr lang="fr-FR"/>
          </a:p>
        </p:txBody>
      </p:sp>
      <p:sp>
        <p:nvSpPr>
          <p:cNvPr id="33799" name="Text Box 8"/>
          <p:cNvSpPr txBox="1">
            <a:spLocks noChangeArrowheads="1"/>
          </p:cNvSpPr>
          <p:nvPr/>
        </p:nvSpPr>
        <p:spPr bwMode="auto">
          <a:xfrm>
            <a:off x="8213725" y="5851525"/>
            <a:ext cx="184150" cy="457200"/>
          </a:xfrm>
          <a:prstGeom prst="rect">
            <a:avLst/>
          </a:prstGeom>
          <a:noFill/>
          <a:ln w="9525">
            <a:noFill/>
            <a:miter lim="800000"/>
            <a:headEnd/>
            <a:tailEnd/>
          </a:ln>
        </p:spPr>
        <p:txBody>
          <a:bodyPr wrap="none">
            <a:spAutoFit/>
          </a:bodyPr>
          <a:lstStyle/>
          <a:p>
            <a:endParaRPr lang="fr-FR"/>
          </a:p>
        </p:txBody>
      </p:sp>
      <p:sp>
        <p:nvSpPr>
          <p:cNvPr id="33800" name="Text Box 9"/>
          <p:cNvSpPr txBox="1">
            <a:spLocks noChangeArrowheads="1"/>
          </p:cNvSpPr>
          <p:nvPr/>
        </p:nvSpPr>
        <p:spPr bwMode="auto">
          <a:xfrm>
            <a:off x="5089525" y="5089525"/>
            <a:ext cx="184150" cy="457200"/>
          </a:xfrm>
          <a:prstGeom prst="rect">
            <a:avLst/>
          </a:prstGeom>
          <a:noFill/>
          <a:ln w="9525">
            <a:noFill/>
            <a:miter lim="800000"/>
            <a:headEnd/>
            <a:tailEnd/>
          </a:ln>
        </p:spPr>
        <p:txBody>
          <a:bodyPr wrap="none">
            <a:spAutoFit/>
          </a:bodyPr>
          <a:lstStyle/>
          <a:p>
            <a:endParaRPr lang="fr-FR"/>
          </a:p>
        </p:txBody>
      </p:sp>
      <p:sp>
        <p:nvSpPr>
          <p:cNvPr id="33801" name="Text Box 10"/>
          <p:cNvSpPr txBox="1">
            <a:spLocks noChangeArrowheads="1"/>
          </p:cNvSpPr>
          <p:nvPr/>
        </p:nvSpPr>
        <p:spPr bwMode="auto">
          <a:xfrm>
            <a:off x="5318125" y="5165725"/>
            <a:ext cx="184150" cy="457200"/>
          </a:xfrm>
          <a:prstGeom prst="rect">
            <a:avLst/>
          </a:prstGeom>
          <a:noFill/>
          <a:ln w="9525">
            <a:noFill/>
            <a:miter lim="800000"/>
            <a:headEnd/>
            <a:tailEnd/>
          </a:ln>
        </p:spPr>
        <p:txBody>
          <a:bodyPr wrap="none">
            <a:spAutoFit/>
          </a:bodyPr>
          <a:lstStyle/>
          <a:p>
            <a:endParaRPr lang="fr-FR"/>
          </a:p>
        </p:txBody>
      </p:sp>
      <p:sp>
        <p:nvSpPr>
          <p:cNvPr id="33802" name="Text Box 11"/>
          <p:cNvSpPr txBox="1">
            <a:spLocks noChangeArrowheads="1"/>
          </p:cNvSpPr>
          <p:nvPr/>
        </p:nvSpPr>
        <p:spPr bwMode="auto">
          <a:xfrm>
            <a:off x="5546725" y="5089525"/>
            <a:ext cx="184150" cy="457200"/>
          </a:xfrm>
          <a:prstGeom prst="rect">
            <a:avLst/>
          </a:prstGeom>
          <a:noFill/>
          <a:ln w="9525">
            <a:noFill/>
            <a:miter lim="800000"/>
            <a:headEnd/>
            <a:tailEnd/>
          </a:ln>
        </p:spPr>
        <p:txBody>
          <a:bodyPr wrap="none">
            <a:spAutoFit/>
          </a:bodyPr>
          <a:lstStyle/>
          <a:p>
            <a:endParaRPr lang="fr-FR"/>
          </a:p>
        </p:txBody>
      </p:sp>
      <p:sp>
        <p:nvSpPr>
          <p:cNvPr id="33803" name="Text Box 12"/>
          <p:cNvSpPr txBox="1">
            <a:spLocks noChangeArrowheads="1"/>
          </p:cNvSpPr>
          <p:nvPr/>
        </p:nvSpPr>
        <p:spPr bwMode="auto">
          <a:xfrm>
            <a:off x="5470525" y="5165725"/>
            <a:ext cx="184150" cy="457200"/>
          </a:xfrm>
          <a:prstGeom prst="rect">
            <a:avLst/>
          </a:prstGeom>
          <a:noFill/>
          <a:ln w="9525">
            <a:noFill/>
            <a:miter lim="800000"/>
            <a:headEnd/>
            <a:tailEnd/>
          </a:ln>
        </p:spPr>
        <p:txBody>
          <a:bodyPr wrap="none">
            <a:spAutoFit/>
          </a:bodyPr>
          <a:lstStyle/>
          <a:p>
            <a:endParaRPr lang="fr-FR"/>
          </a:p>
        </p:txBody>
      </p:sp>
      <p:sp>
        <p:nvSpPr>
          <p:cNvPr id="33804" name="Text Box 13"/>
          <p:cNvSpPr txBox="1">
            <a:spLocks noChangeArrowheads="1"/>
          </p:cNvSpPr>
          <p:nvPr/>
        </p:nvSpPr>
        <p:spPr bwMode="auto">
          <a:xfrm>
            <a:off x="6080125" y="5470525"/>
            <a:ext cx="184150" cy="457200"/>
          </a:xfrm>
          <a:prstGeom prst="rect">
            <a:avLst/>
          </a:prstGeom>
          <a:noFill/>
          <a:ln w="9525">
            <a:noFill/>
            <a:miter lim="800000"/>
            <a:headEnd/>
            <a:tailEnd/>
          </a:ln>
        </p:spPr>
        <p:txBody>
          <a:bodyPr wrap="none">
            <a:spAutoFit/>
          </a:bodyPr>
          <a:lstStyle/>
          <a:p>
            <a:endParaRPr lang="fr-FR"/>
          </a:p>
        </p:txBody>
      </p:sp>
      <p:sp>
        <p:nvSpPr>
          <p:cNvPr id="33805" name="Text Box 14"/>
          <p:cNvSpPr txBox="1">
            <a:spLocks noChangeArrowheads="1"/>
          </p:cNvSpPr>
          <p:nvPr/>
        </p:nvSpPr>
        <p:spPr bwMode="auto">
          <a:xfrm>
            <a:off x="6232525" y="5165725"/>
            <a:ext cx="184150" cy="457200"/>
          </a:xfrm>
          <a:prstGeom prst="rect">
            <a:avLst/>
          </a:prstGeom>
          <a:noFill/>
          <a:ln w="9525">
            <a:noFill/>
            <a:miter lim="800000"/>
            <a:headEnd/>
            <a:tailEnd/>
          </a:ln>
        </p:spPr>
        <p:txBody>
          <a:bodyPr wrap="none">
            <a:spAutoFit/>
          </a:bodyPr>
          <a:lstStyle/>
          <a:p>
            <a:endParaRPr lang="fr-FR"/>
          </a:p>
        </p:txBody>
      </p:sp>
      <p:sp>
        <p:nvSpPr>
          <p:cNvPr id="33806" name="Text Box 15"/>
          <p:cNvSpPr txBox="1">
            <a:spLocks noChangeArrowheads="1"/>
          </p:cNvSpPr>
          <p:nvPr/>
        </p:nvSpPr>
        <p:spPr bwMode="auto">
          <a:xfrm>
            <a:off x="4403725" y="5546725"/>
            <a:ext cx="184150" cy="457200"/>
          </a:xfrm>
          <a:prstGeom prst="rect">
            <a:avLst/>
          </a:prstGeom>
          <a:noFill/>
          <a:ln w="9525">
            <a:noFill/>
            <a:miter lim="800000"/>
            <a:headEnd/>
            <a:tailEnd/>
          </a:ln>
        </p:spPr>
        <p:txBody>
          <a:bodyPr wrap="none">
            <a:spAutoFit/>
          </a:bodyPr>
          <a:lstStyle/>
          <a:p>
            <a:endParaRPr lang="fr-FR"/>
          </a:p>
        </p:txBody>
      </p:sp>
      <p:sp>
        <p:nvSpPr>
          <p:cNvPr id="33807" name="Text Box 16"/>
          <p:cNvSpPr txBox="1">
            <a:spLocks noChangeArrowheads="1"/>
          </p:cNvSpPr>
          <p:nvPr/>
        </p:nvSpPr>
        <p:spPr bwMode="auto">
          <a:xfrm>
            <a:off x="3184525" y="5470525"/>
            <a:ext cx="184150" cy="457200"/>
          </a:xfrm>
          <a:prstGeom prst="rect">
            <a:avLst/>
          </a:prstGeom>
          <a:noFill/>
          <a:ln w="9525">
            <a:noFill/>
            <a:miter lim="800000"/>
            <a:headEnd/>
            <a:tailEnd/>
          </a:ln>
        </p:spPr>
        <p:txBody>
          <a:bodyPr wrap="none">
            <a:spAutoFit/>
          </a:bodyPr>
          <a:lstStyle/>
          <a:p>
            <a:endParaRPr lang="fr-FR"/>
          </a:p>
        </p:txBody>
      </p:sp>
      <p:sp>
        <p:nvSpPr>
          <p:cNvPr id="33808" name="Text Box 17"/>
          <p:cNvSpPr txBox="1">
            <a:spLocks noChangeArrowheads="1"/>
          </p:cNvSpPr>
          <p:nvPr/>
        </p:nvSpPr>
        <p:spPr bwMode="auto">
          <a:xfrm>
            <a:off x="8061325" y="5470525"/>
            <a:ext cx="184150" cy="457200"/>
          </a:xfrm>
          <a:prstGeom prst="rect">
            <a:avLst/>
          </a:prstGeom>
          <a:noFill/>
          <a:ln w="9525">
            <a:noFill/>
            <a:miter lim="800000"/>
            <a:headEnd/>
            <a:tailEnd/>
          </a:ln>
        </p:spPr>
        <p:txBody>
          <a:bodyPr wrap="none">
            <a:spAutoFit/>
          </a:bodyPr>
          <a:lstStyle/>
          <a:p>
            <a:endParaRPr lang="fr-FR"/>
          </a:p>
        </p:txBody>
      </p:sp>
      <p:sp>
        <p:nvSpPr>
          <p:cNvPr id="33809" name="Text Box 18"/>
          <p:cNvSpPr txBox="1">
            <a:spLocks noChangeArrowheads="1"/>
          </p:cNvSpPr>
          <p:nvPr/>
        </p:nvSpPr>
        <p:spPr bwMode="auto">
          <a:xfrm>
            <a:off x="2193925" y="4937125"/>
            <a:ext cx="184150" cy="457200"/>
          </a:xfrm>
          <a:prstGeom prst="rect">
            <a:avLst/>
          </a:prstGeom>
          <a:noFill/>
          <a:ln w="9525">
            <a:noFill/>
            <a:miter lim="800000"/>
            <a:headEnd/>
            <a:tailEnd/>
          </a:ln>
        </p:spPr>
        <p:txBody>
          <a:bodyPr wrap="none">
            <a:spAutoFit/>
          </a:bodyPr>
          <a:lstStyle/>
          <a:p>
            <a:endParaRPr lang="fr-FR"/>
          </a:p>
        </p:txBody>
      </p:sp>
      <p:sp>
        <p:nvSpPr>
          <p:cNvPr id="33810" name="Text Box 19"/>
          <p:cNvSpPr txBox="1">
            <a:spLocks noChangeArrowheads="1"/>
          </p:cNvSpPr>
          <p:nvPr/>
        </p:nvSpPr>
        <p:spPr bwMode="auto">
          <a:xfrm>
            <a:off x="2117725" y="4784725"/>
            <a:ext cx="184150" cy="457200"/>
          </a:xfrm>
          <a:prstGeom prst="rect">
            <a:avLst/>
          </a:prstGeom>
          <a:noFill/>
          <a:ln w="9525">
            <a:noFill/>
            <a:miter lim="800000"/>
            <a:headEnd/>
            <a:tailEnd/>
          </a:ln>
        </p:spPr>
        <p:txBody>
          <a:bodyPr wrap="none">
            <a:spAutoFit/>
          </a:bodyPr>
          <a:lstStyle/>
          <a:p>
            <a:endParaRPr lang="fr-FR"/>
          </a:p>
        </p:txBody>
      </p:sp>
      <p:sp>
        <p:nvSpPr>
          <p:cNvPr id="33811" name="Text Box 20"/>
          <p:cNvSpPr txBox="1">
            <a:spLocks noChangeArrowheads="1"/>
          </p:cNvSpPr>
          <p:nvPr/>
        </p:nvSpPr>
        <p:spPr bwMode="auto">
          <a:xfrm>
            <a:off x="4327525" y="5546725"/>
            <a:ext cx="184150" cy="457200"/>
          </a:xfrm>
          <a:prstGeom prst="rect">
            <a:avLst/>
          </a:prstGeom>
          <a:noFill/>
          <a:ln w="9525">
            <a:noFill/>
            <a:miter lim="800000"/>
            <a:headEnd/>
            <a:tailEnd/>
          </a:ln>
        </p:spPr>
        <p:txBody>
          <a:bodyPr wrap="none">
            <a:spAutoFit/>
          </a:bodyPr>
          <a:lstStyle/>
          <a:p>
            <a:endParaRPr lang="fr-FR"/>
          </a:p>
        </p:txBody>
      </p:sp>
      <p:sp>
        <p:nvSpPr>
          <p:cNvPr id="33812" name="Text Box 21"/>
          <p:cNvSpPr txBox="1">
            <a:spLocks noChangeArrowheads="1"/>
          </p:cNvSpPr>
          <p:nvPr/>
        </p:nvSpPr>
        <p:spPr bwMode="auto">
          <a:xfrm>
            <a:off x="4708525" y="5394325"/>
            <a:ext cx="184150" cy="457200"/>
          </a:xfrm>
          <a:prstGeom prst="rect">
            <a:avLst/>
          </a:prstGeom>
          <a:noFill/>
          <a:ln w="9525">
            <a:noFill/>
            <a:miter lim="800000"/>
            <a:headEnd/>
            <a:tailEnd/>
          </a:ln>
        </p:spPr>
        <p:txBody>
          <a:bodyPr wrap="none">
            <a:spAutoFit/>
          </a:bodyPr>
          <a:lstStyle/>
          <a:p>
            <a:endParaRPr lang="fr-FR"/>
          </a:p>
        </p:txBody>
      </p:sp>
      <p:sp>
        <p:nvSpPr>
          <p:cNvPr id="33813" name="Text Box 22"/>
          <p:cNvSpPr txBox="1">
            <a:spLocks noChangeArrowheads="1"/>
          </p:cNvSpPr>
          <p:nvPr/>
        </p:nvSpPr>
        <p:spPr bwMode="auto">
          <a:xfrm>
            <a:off x="7680325" y="4479925"/>
            <a:ext cx="184150" cy="457200"/>
          </a:xfrm>
          <a:prstGeom prst="rect">
            <a:avLst/>
          </a:prstGeom>
          <a:noFill/>
          <a:ln w="9525">
            <a:noFill/>
            <a:miter lim="800000"/>
            <a:headEnd/>
            <a:tailEnd/>
          </a:ln>
        </p:spPr>
        <p:txBody>
          <a:bodyPr wrap="none">
            <a:spAutoFit/>
          </a:bodyPr>
          <a:lstStyle/>
          <a:p>
            <a:endParaRPr lang="fr-FR"/>
          </a:p>
        </p:txBody>
      </p:sp>
      <p:sp>
        <p:nvSpPr>
          <p:cNvPr id="33814" name="Text Box 23"/>
          <p:cNvSpPr txBox="1">
            <a:spLocks noChangeArrowheads="1"/>
          </p:cNvSpPr>
          <p:nvPr/>
        </p:nvSpPr>
        <p:spPr bwMode="auto">
          <a:xfrm>
            <a:off x="6537325" y="3641725"/>
            <a:ext cx="184150" cy="457200"/>
          </a:xfrm>
          <a:prstGeom prst="rect">
            <a:avLst/>
          </a:prstGeom>
          <a:noFill/>
          <a:ln w="9525">
            <a:noFill/>
            <a:miter lim="800000"/>
            <a:headEnd/>
            <a:tailEnd/>
          </a:ln>
        </p:spPr>
        <p:txBody>
          <a:bodyPr wrap="none">
            <a:spAutoFit/>
          </a:bodyPr>
          <a:lstStyle/>
          <a:p>
            <a:endParaRPr lang="fr-FR"/>
          </a:p>
        </p:txBody>
      </p:sp>
      <p:sp>
        <p:nvSpPr>
          <p:cNvPr id="33815" name="Text Box 24"/>
          <p:cNvSpPr txBox="1">
            <a:spLocks noChangeArrowheads="1"/>
          </p:cNvSpPr>
          <p:nvPr/>
        </p:nvSpPr>
        <p:spPr bwMode="auto">
          <a:xfrm>
            <a:off x="5775325" y="3717925"/>
            <a:ext cx="184150" cy="457200"/>
          </a:xfrm>
          <a:prstGeom prst="rect">
            <a:avLst/>
          </a:prstGeom>
          <a:noFill/>
          <a:ln w="9525">
            <a:noFill/>
            <a:miter lim="800000"/>
            <a:headEnd/>
            <a:tailEnd/>
          </a:ln>
        </p:spPr>
        <p:txBody>
          <a:bodyPr wrap="none">
            <a:spAutoFit/>
          </a:bodyPr>
          <a:lstStyle/>
          <a:p>
            <a:endParaRPr lang="fr-FR"/>
          </a:p>
        </p:txBody>
      </p:sp>
      <p:sp>
        <p:nvSpPr>
          <p:cNvPr id="33816" name="Text Box 26"/>
          <p:cNvSpPr txBox="1">
            <a:spLocks noChangeArrowheads="1"/>
          </p:cNvSpPr>
          <p:nvPr/>
        </p:nvSpPr>
        <p:spPr bwMode="auto">
          <a:xfrm>
            <a:off x="8289925" y="5394325"/>
            <a:ext cx="184150" cy="457200"/>
          </a:xfrm>
          <a:prstGeom prst="rect">
            <a:avLst/>
          </a:prstGeom>
          <a:noFill/>
          <a:ln w="9525">
            <a:noFill/>
            <a:miter lim="800000"/>
            <a:headEnd/>
            <a:tailEnd/>
          </a:ln>
        </p:spPr>
        <p:txBody>
          <a:bodyPr wrap="none">
            <a:spAutoFit/>
          </a:bodyPr>
          <a:lstStyle/>
          <a:p>
            <a:endParaRPr lang="fr-FR"/>
          </a:p>
        </p:txBody>
      </p:sp>
      <p:sp>
        <p:nvSpPr>
          <p:cNvPr id="33817" name="Text Box 27"/>
          <p:cNvSpPr txBox="1">
            <a:spLocks noChangeArrowheads="1"/>
          </p:cNvSpPr>
          <p:nvPr/>
        </p:nvSpPr>
        <p:spPr bwMode="auto">
          <a:xfrm>
            <a:off x="8289925" y="4784725"/>
            <a:ext cx="184150" cy="457200"/>
          </a:xfrm>
          <a:prstGeom prst="rect">
            <a:avLst/>
          </a:prstGeom>
          <a:noFill/>
          <a:ln w="9525">
            <a:noFill/>
            <a:miter lim="800000"/>
            <a:headEnd/>
            <a:tailEnd/>
          </a:ln>
        </p:spPr>
        <p:txBody>
          <a:bodyPr wrap="none">
            <a:spAutoFit/>
          </a:bodyPr>
          <a:lstStyle/>
          <a:p>
            <a:endParaRPr lang="fr-FR"/>
          </a:p>
        </p:txBody>
      </p:sp>
      <p:sp>
        <p:nvSpPr>
          <p:cNvPr id="33818" name="Text Box 28"/>
          <p:cNvSpPr txBox="1">
            <a:spLocks noChangeArrowheads="1"/>
          </p:cNvSpPr>
          <p:nvPr/>
        </p:nvSpPr>
        <p:spPr bwMode="auto">
          <a:xfrm>
            <a:off x="8366125" y="4479925"/>
            <a:ext cx="184150" cy="457200"/>
          </a:xfrm>
          <a:prstGeom prst="rect">
            <a:avLst/>
          </a:prstGeom>
          <a:noFill/>
          <a:ln w="9525">
            <a:noFill/>
            <a:miter lim="800000"/>
            <a:headEnd/>
            <a:tailEnd/>
          </a:ln>
        </p:spPr>
        <p:txBody>
          <a:bodyPr wrap="none">
            <a:spAutoFit/>
          </a:bodyPr>
          <a:lstStyle/>
          <a:p>
            <a:endParaRPr lang="fr-FR"/>
          </a:p>
        </p:txBody>
      </p:sp>
      <p:sp>
        <p:nvSpPr>
          <p:cNvPr id="33819" name="Text Box 29"/>
          <p:cNvSpPr txBox="1">
            <a:spLocks noChangeArrowheads="1"/>
          </p:cNvSpPr>
          <p:nvPr/>
        </p:nvSpPr>
        <p:spPr bwMode="auto">
          <a:xfrm>
            <a:off x="6613525" y="5470525"/>
            <a:ext cx="184150" cy="457200"/>
          </a:xfrm>
          <a:prstGeom prst="rect">
            <a:avLst/>
          </a:prstGeom>
          <a:noFill/>
          <a:ln w="9525">
            <a:noFill/>
            <a:miter lim="800000"/>
            <a:headEnd/>
            <a:tailEnd/>
          </a:ln>
        </p:spPr>
        <p:txBody>
          <a:bodyPr wrap="none">
            <a:spAutoFit/>
          </a:bodyPr>
          <a:lstStyle/>
          <a:p>
            <a:endParaRPr lang="fr-FR"/>
          </a:p>
        </p:txBody>
      </p:sp>
      <p:sp>
        <p:nvSpPr>
          <p:cNvPr id="33820" name="Text Box 30"/>
          <p:cNvSpPr txBox="1">
            <a:spLocks noChangeArrowheads="1"/>
          </p:cNvSpPr>
          <p:nvPr/>
        </p:nvSpPr>
        <p:spPr bwMode="auto">
          <a:xfrm>
            <a:off x="3413125" y="5470525"/>
            <a:ext cx="184150" cy="457200"/>
          </a:xfrm>
          <a:prstGeom prst="rect">
            <a:avLst/>
          </a:prstGeom>
          <a:noFill/>
          <a:ln w="9525">
            <a:noFill/>
            <a:miter lim="800000"/>
            <a:headEnd/>
            <a:tailEnd/>
          </a:ln>
        </p:spPr>
        <p:txBody>
          <a:bodyPr wrap="none">
            <a:spAutoFit/>
          </a:bodyPr>
          <a:lstStyle/>
          <a:p>
            <a:endParaRPr lang="fr-FR"/>
          </a:p>
        </p:txBody>
      </p:sp>
      <p:sp>
        <p:nvSpPr>
          <p:cNvPr id="33821" name="Text Box 31"/>
          <p:cNvSpPr txBox="1">
            <a:spLocks noChangeArrowheads="1"/>
          </p:cNvSpPr>
          <p:nvPr/>
        </p:nvSpPr>
        <p:spPr bwMode="auto">
          <a:xfrm>
            <a:off x="3489325" y="5165725"/>
            <a:ext cx="184150" cy="457200"/>
          </a:xfrm>
          <a:prstGeom prst="rect">
            <a:avLst/>
          </a:prstGeom>
          <a:noFill/>
          <a:ln w="9525">
            <a:noFill/>
            <a:miter lim="800000"/>
            <a:headEnd/>
            <a:tailEnd/>
          </a:ln>
        </p:spPr>
        <p:txBody>
          <a:bodyPr wrap="none">
            <a:spAutoFit/>
          </a:bodyPr>
          <a:lstStyle/>
          <a:p>
            <a:endParaRPr lang="fr-FR"/>
          </a:p>
        </p:txBody>
      </p:sp>
      <p:sp>
        <p:nvSpPr>
          <p:cNvPr id="33822" name="Text Box 32"/>
          <p:cNvSpPr txBox="1">
            <a:spLocks noChangeArrowheads="1"/>
          </p:cNvSpPr>
          <p:nvPr/>
        </p:nvSpPr>
        <p:spPr bwMode="auto">
          <a:xfrm>
            <a:off x="2193925" y="4175125"/>
            <a:ext cx="184150" cy="457200"/>
          </a:xfrm>
          <a:prstGeom prst="rect">
            <a:avLst/>
          </a:prstGeom>
          <a:noFill/>
          <a:ln w="9525">
            <a:noFill/>
            <a:miter lim="800000"/>
            <a:headEnd/>
            <a:tailEnd/>
          </a:ln>
        </p:spPr>
        <p:txBody>
          <a:bodyPr wrap="none">
            <a:spAutoFit/>
          </a:bodyPr>
          <a:lstStyle/>
          <a:p>
            <a:endParaRPr lang="fr-FR"/>
          </a:p>
        </p:txBody>
      </p:sp>
      <p:sp>
        <p:nvSpPr>
          <p:cNvPr id="33823" name="Text Box 33"/>
          <p:cNvSpPr txBox="1">
            <a:spLocks noChangeArrowheads="1"/>
          </p:cNvSpPr>
          <p:nvPr/>
        </p:nvSpPr>
        <p:spPr bwMode="auto">
          <a:xfrm>
            <a:off x="1774825" y="5021263"/>
            <a:ext cx="184150" cy="457200"/>
          </a:xfrm>
          <a:prstGeom prst="rect">
            <a:avLst/>
          </a:prstGeom>
          <a:noFill/>
          <a:ln w="9525">
            <a:noFill/>
            <a:miter lim="800000"/>
            <a:headEnd/>
            <a:tailEnd/>
          </a:ln>
        </p:spPr>
        <p:txBody>
          <a:bodyPr>
            <a:spAutoFit/>
          </a:bodyPr>
          <a:lstStyle/>
          <a:p>
            <a:pPr>
              <a:spcBef>
                <a:spcPct val="50000"/>
              </a:spcBef>
            </a:pPr>
            <a:endParaRPr lang="fr-FR"/>
          </a:p>
        </p:txBody>
      </p:sp>
      <p:sp>
        <p:nvSpPr>
          <p:cNvPr id="33824" name="Text Box 34"/>
          <p:cNvSpPr txBox="1">
            <a:spLocks noChangeArrowheads="1"/>
          </p:cNvSpPr>
          <p:nvPr/>
        </p:nvSpPr>
        <p:spPr bwMode="auto">
          <a:xfrm>
            <a:off x="7108825" y="3573463"/>
            <a:ext cx="184150" cy="457200"/>
          </a:xfrm>
          <a:prstGeom prst="rect">
            <a:avLst/>
          </a:prstGeom>
          <a:noFill/>
          <a:ln w="9525">
            <a:noFill/>
            <a:miter lim="800000"/>
            <a:headEnd/>
            <a:tailEnd/>
          </a:ln>
        </p:spPr>
        <p:txBody>
          <a:bodyPr>
            <a:spAutoFit/>
          </a:bodyPr>
          <a:lstStyle/>
          <a:p>
            <a:pPr>
              <a:spcBef>
                <a:spcPct val="50000"/>
              </a:spcBef>
            </a:pPr>
            <a:endParaRPr lang="fr-FR"/>
          </a:p>
        </p:txBody>
      </p:sp>
      <p:sp>
        <p:nvSpPr>
          <p:cNvPr id="33825" name="Text Box 35"/>
          <p:cNvSpPr txBox="1">
            <a:spLocks noChangeArrowheads="1"/>
          </p:cNvSpPr>
          <p:nvPr/>
        </p:nvSpPr>
        <p:spPr bwMode="auto">
          <a:xfrm>
            <a:off x="7908925" y="3032125"/>
            <a:ext cx="184150" cy="457200"/>
          </a:xfrm>
          <a:prstGeom prst="rect">
            <a:avLst/>
          </a:prstGeom>
          <a:noFill/>
          <a:ln w="9525">
            <a:noFill/>
            <a:miter lim="800000"/>
            <a:headEnd/>
            <a:tailEnd/>
          </a:ln>
        </p:spPr>
        <p:txBody>
          <a:bodyPr wrap="none">
            <a:spAutoFit/>
          </a:bodyPr>
          <a:lstStyle/>
          <a:p>
            <a:endParaRPr lang="fr-FR"/>
          </a:p>
        </p:txBody>
      </p:sp>
      <p:sp>
        <p:nvSpPr>
          <p:cNvPr id="33826" name="Text Box 36"/>
          <p:cNvSpPr txBox="1">
            <a:spLocks noChangeArrowheads="1"/>
          </p:cNvSpPr>
          <p:nvPr/>
        </p:nvSpPr>
        <p:spPr bwMode="auto">
          <a:xfrm>
            <a:off x="4556125" y="4098925"/>
            <a:ext cx="184150" cy="457200"/>
          </a:xfrm>
          <a:prstGeom prst="rect">
            <a:avLst/>
          </a:prstGeom>
          <a:noFill/>
          <a:ln w="9525">
            <a:noFill/>
            <a:miter lim="800000"/>
            <a:headEnd/>
            <a:tailEnd/>
          </a:ln>
        </p:spPr>
        <p:txBody>
          <a:bodyPr wrap="none">
            <a:spAutoFit/>
          </a:bodyPr>
          <a:lstStyle/>
          <a:p>
            <a:endParaRPr lang="fr-FR"/>
          </a:p>
        </p:txBody>
      </p:sp>
      <p:sp>
        <p:nvSpPr>
          <p:cNvPr id="33827" name="Text Box 37"/>
          <p:cNvSpPr txBox="1">
            <a:spLocks noChangeArrowheads="1"/>
          </p:cNvSpPr>
          <p:nvPr/>
        </p:nvSpPr>
        <p:spPr bwMode="auto">
          <a:xfrm>
            <a:off x="4784725" y="4251325"/>
            <a:ext cx="184150" cy="457200"/>
          </a:xfrm>
          <a:prstGeom prst="rect">
            <a:avLst/>
          </a:prstGeom>
          <a:noFill/>
          <a:ln w="9525">
            <a:noFill/>
            <a:miter lim="800000"/>
            <a:headEnd/>
            <a:tailEnd/>
          </a:ln>
        </p:spPr>
        <p:txBody>
          <a:bodyPr wrap="none">
            <a:spAutoFit/>
          </a:bodyPr>
          <a:lstStyle/>
          <a:p>
            <a:endParaRPr lang="fr-FR"/>
          </a:p>
        </p:txBody>
      </p:sp>
      <p:sp>
        <p:nvSpPr>
          <p:cNvPr id="33828" name="Text Box 38"/>
          <p:cNvSpPr txBox="1">
            <a:spLocks noChangeArrowheads="1"/>
          </p:cNvSpPr>
          <p:nvPr/>
        </p:nvSpPr>
        <p:spPr bwMode="auto">
          <a:xfrm>
            <a:off x="4708525" y="4327525"/>
            <a:ext cx="184150" cy="457200"/>
          </a:xfrm>
          <a:prstGeom prst="rect">
            <a:avLst/>
          </a:prstGeom>
          <a:noFill/>
          <a:ln w="9525">
            <a:noFill/>
            <a:miter lim="800000"/>
            <a:headEnd/>
            <a:tailEnd/>
          </a:ln>
        </p:spPr>
        <p:txBody>
          <a:bodyPr wrap="none">
            <a:spAutoFit/>
          </a:bodyPr>
          <a:lstStyle/>
          <a:p>
            <a:endParaRPr lang="fr-FR"/>
          </a:p>
        </p:txBody>
      </p:sp>
      <p:sp>
        <p:nvSpPr>
          <p:cNvPr id="33829" name="Text Box 39"/>
          <p:cNvSpPr txBox="1">
            <a:spLocks noChangeArrowheads="1"/>
          </p:cNvSpPr>
          <p:nvPr/>
        </p:nvSpPr>
        <p:spPr bwMode="auto">
          <a:xfrm>
            <a:off x="4937125" y="4251325"/>
            <a:ext cx="184150" cy="457200"/>
          </a:xfrm>
          <a:prstGeom prst="rect">
            <a:avLst/>
          </a:prstGeom>
          <a:noFill/>
          <a:ln w="9525">
            <a:noFill/>
            <a:miter lim="800000"/>
            <a:headEnd/>
            <a:tailEnd/>
          </a:ln>
        </p:spPr>
        <p:txBody>
          <a:bodyPr wrap="none">
            <a:spAutoFit/>
          </a:bodyPr>
          <a:lstStyle/>
          <a:p>
            <a:endParaRPr lang="fr-FR"/>
          </a:p>
        </p:txBody>
      </p:sp>
      <p:sp>
        <p:nvSpPr>
          <p:cNvPr id="33830" name="Text Box 40"/>
          <p:cNvSpPr txBox="1">
            <a:spLocks noChangeArrowheads="1"/>
          </p:cNvSpPr>
          <p:nvPr/>
        </p:nvSpPr>
        <p:spPr bwMode="auto">
          <a:xfrm>
            <a:off x="5165725" y="4175125"/>
            <a:ext cx="184150" cy="457200"/>
          </a:xfrm>
          <a:prstGeom prst="rect">
            <a:avLst/>
          </a:prstGeom>
          <a:noFill/>
          <a:ln w="9525">
            <a:noFill/>
            <a:miter lim="800000"/>
            <a:headEnd/>
            <a:tailEnd/>
          </a:ln>
        </p:spPr>
        <p:txBody>
          <a:bodyPr wrap="none">
            <a:spAutoFit/>
          </a:bodyPr>
          <a:lstStyle/>
          <a:p>
            <a:endParaRPr lang="fr-FR"/>
          </a:p>
        </p:txBody>
      </p:sp>
      <p:sp>
        <p:nvSpPr>
          <p:cNvPr id="33831" name="Text Box 41"/>
          <p:cNvSpPr txBox="1">
            <a:spLocks noChangeArrowheads="1"/>
          </p:cNvSpPr>
          <p:nvPr/>
        </p:nvSpPr>
        <p:spPr bwMode="auto">
          <a:xfrm>
            <a:off x="5165725" y="5394325"/>
            <a:ext cx="184150" cy="457200"/>
          </a:xfrm>
          <a:prstGeom prst="rect">
            <a:avLst/>
          </a:prstGeom>
          <a:noFill/>
          <a:ln w="9525">
            <a:noFill/>
            <a:miter lim="800000"/>
            <a:headEnd/>
            <a:tailEnd/>
          </a:ln>
        </p:spPr>
        <p:txBody>
          <a:bodyPr wrap="none">
            <a:spAutoFit/>
          </a:bodyPr>
          <a:lstStyle/>
          <a:p>
            <a:endParaRPr lang="fr-FR"/>
          </a:p>
        </p:txBody>
      </p:sp>
      <p:sp>
        <p:nvSpPr>
          <p:cNvPr id="33832" name="Text Box 42"/>
          <p:cNvSpPr txBox="1">
            <a:spLocks noChangeArrowheads="1"/>
          </p:cNvSpPr>
          <p:nvPr/>
        </p:nvSpPr>
        <p:spPr bwMode="auto">
          <a:xfrm>
            <a:off x="5318125" y="5241925"/>
            <a:ext cx="184150" cy="457200"/>
          </a:xfrm>
          <a:prstGeom prst="rect">
            <a:avLst/>
          </a:prstGeom>
          <a:noFill/>
          <a:ln w="9525">
            <a:noFill/>
            <a:miter lim="800000"/>
            <a:headEnd/>
            <a:tailEnd/>
          </a:ln>
        </p:spPr>
        <p:txBody>
          <a:bodyPr wrap="none">
            <a:spAutoFit/>
          </a:bodyPr>
          <a:lstStyle/>
          <a:p>
            <a:endParaRPr lang="fr-FR"/>
          </a:p>
        </p:txBody>
      </p:sp>
      <p:sp>
        <p:nvSpPr>
          <p:cNvPr id="33833" name="Text Box 44"/>
          <p:cNvSpPr txBox="1">
            <a:spLocks noChangeArrowheads="1"/>
          </p:cNvSpPr>
          <p:nvPr/>
        </p:nvSpPr>
        <p:spPr bwMode="auto">
          <a:xfrm>
            <a:off x="714375" y="571500"/>
            <a:ext cx="6570663" cy="396875"/>
          </a:xfrm>
          <a:prstGeom prst="rect">
            <a:avLst/>
          </a:prstGeom>
          <a:noFill/>
          <a:ln w="9525">
            <a:noFill/>
            <a:miter lim="800000"/>
            <a:headEnd/>
            <a:tailEnd/>
          </a:ln>
        </p:spPr>
        <p:txBody>
          <a:bodyPr wrap="none">
            <a:spAutoFit/>
          </a:bodyPr>
          <a:lstStyle/>
          <a:p>
            <a:r>
              <a:rPr lang="fr-FR" sz="2000">
                <a:solidFill>
                  <a:srgbClr val="FF0000"/>
                </a:solidFill>
              </a:rPr>
              <a:t> Conclusion issue de l’analyse des enregistrements acoustiques</a:t>
            </a:r>
          </a:p>
        </p:txBody>
      </p:sp>
      <p:sp>
        <p:nvSpPr>
          <p:cNvPr id="33834" name="Text Box 48"/>
          <p:cNvSpPr txBox="1">
            <a:spLocks noChangeArrowheads="1"/>
          </p:cNvSpPr>
          <p:nvPr/>
        </p:nvSpPr>
        <p:spPr bwMode="auto">
          <a:xfrm>
            <a:off x="642938" y="1714500"/>
            <a:ext cx="7821612" cy="3444875"/>
          </a:xfrm>
          <a:prstGeom prst="rect">
            <a:avLst/>
          </a:prstGeom>
          <a:noFill/>
          <a:ln w="9525">
            <a:noFill/>
            <a:miter lim="800000"/>
            <a:headEnd/>
            <a:tailEnd/>
          </a:ln>
        </p:spPr>
        <p:txBody>
          <a:bodyPr>
            <a:spAutoFit/>
          </a:bodyPr>
          <a:lstStyle/>
          <a:p>
            <a:pPr algn="ctr"/>
            <a:r>
              <a:rPr lang="fr-FR" sz="2000"/>
              <a:t>Les deux « </a:t>
            </a:r>
            <a:r>
              <a:rPr lang="fr-FR" sz="2000">
                <a:solidFill>
                  <a:srgbClr val="FF0000"/>
                </a:solidFill>
              </a:rPr>
              <a:t>bangs</a:t>
            </a:r>
            <a:r>
              <a:rPr lang="fr-FR" sz="2000"/>
              <a:t> » enregistrés dans les 5 sites</a:t>
            </a:r>
          </a:p>
          <a:p>
            <a:pPr algn="ctr"/>
            <a:r>
              <a:rPr lang="fr-FR" sz="2000">
                <a:solidFill>
                  <a:srgbClr val="FF0000"/>
                </a:solidFill>
              </a:rPr>
              <a:t>Ecole  Dentaire (ED) – Radio Présence (RP)– Hôtel Dieu(HD) – </a:t>
            </a:r>
          </a:p>
          <a:p>
            <a:pPr algn="ctr"/>
            <a:r>
              <a:rPr lang="fr-FR" sz="2000">
                <a:solidFill>
                  <a:srgbClr val="FF0000"/>
                </a:solidFill>
              </a:rPr>
              <a:t>Aéroport de Montaudran(AF)-URSSAF</a:t>
            </a:r>
          </a:p>
          <a:p>
            <a:pPr algn="ctr"/>
            <a:endParaRPr lang="fr-FR" sz="2000"/>
          </a:p>
          <a:p>
            <a:pPr algn="ctr"/>
            <a:r>
              <a:rPr lang="fr-FR" sz="2000"/>
              <a:t>Sont </a:t>
            </a:r>
            <a:r>
              <a:rPr lang="fr-FR" sz="2000">
                <a:solidFill>
                  <a:srgbClr val="FF0000"/>
                </a:solidFill>
              </a:rPr>
              <a:t>issus de l’explosion</a:t>
            </a:r>
            <a:r>
              <a:rPr lang="fr-FR" sz="2000"/>
              <a:t> de l’usine AZF</a:t>
            </a:r>
          </a:p>
          <a:p>
            <a:pPr algn="ctr"/>
            <a:endParaRPr lang="fr-FR" sz="2000"/>
          </a:p>
          <a:p>
            <a:pPr algn="ctr"/>
            <a:r>
              <a:rPr lang="fr-FR" sz="2000"/>
              <a:t>Les deux bangs observés sur les enregistrements  sonores</a:t>
            </a:r>
          </a:p>
          <a:p>
            <a:pPr algn="ctr"/>
            <a:r>
              <a:rPr lang="fr-FR" sz="2000"/>
              <a:t>ont été engendrés par les passages successifs </a:t>
            </a:r>
          </a:p>
          <a:p>
            <a:pPr algn="ctr"/>
            <a:r>
              <a:rPr lang="fr-FR" sz="2000"/>
              <a:t>des </a:t>
            </a:r>
            <a:r>
              <a:rPr lang="fr-FR" sz="2000">
                <a:solidFill>
                  <a:srgbClr val="FF0000"/>
                </a:solidFill>
              </a:rPr>
              <a:t>ondes sismiques propagées dans le sol</a:t>
            </a:r>
            <a:r>
              <a:rPr lang="fr-FR" sz="2000"/>
              <a:t> </a:t>
            </a:r>
            <a:r>
              <a:rPr lang="fr-FR"/>
              <a:t>(vitesse voisine de 2000m/s)</a:t>
            </a:r>
          </a:p>
          <a:p>
            <a:pPr algn="ctr"/>
            <a:r>
              <a:rPr lang="fr-FR" sz="2000"/>
              <a:t>de </a:t>
            </a:r>
            <a:r>
              <a:rPr lang="fr-FR" sz="2000">
                <a:solidFill>
                  <a:srgbClr val="FF0000"/>
                </a:solidFill>
              </a:rPr>
              <a:t>l’onde acoustique propagée dans l’air</a:t>
            </a:r>
            <a:r>
              <a:rPr lang="fr-FR" sz="2000"/>
              <a:t> (</a:t>
            </a:r>
            <a:r>
              <a:rPr lang="fr-FR"/>
              <a:t>vitesse voisine de 340 m/s)</a:t>
            </a:r>
          </a:p>
          <a:p>
            <a:pPr algn="ctr"/>
            <a:endParaRPr lang="fr-FR"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FR" b="1" smtClean="0"/>
              <a:t>5 L’accident chimique </a:t>
            </a:r>
            <a:endParaRPr lang="fr-FR" smtClean="0"/>
          </a:p>
        </p:txBody>
      </p:sp>
      <p:sp>
        <p:nvSpPr>
          <p:cNvPr id="34819" name="Espace réservé du contenu 2"/>
          <p:cNvSpPr>
            <a:spLocks noGrp="1"/>
          </p:cNvSpPr>
          <p:nvPr>
            <p:ph idx="1"/>
          </p:nvPr>
        </p:nvSpPr>
        <p:spPr/>
        <p:txBody>
          <a:bodyPr/>
          <a:lstStyle/>
          <a:p>
            <a:r>
              <a:rPr lang="fr-FR" smtClean="0"/>
              <a:t>Les produits AZF</a:t>
            </a:r>
          </a:p>
          <a:p>
            <a:r>
              <a:rPr lang="fr-FR" smtClean="0"/>
              <a:t>Le hangar 221</a:t>
            </a:r>
          </a:p>
          <a:p>
            <a:r>
              <a:rPr lang="fr-FR" smtClean="0"/>
              <a:t>La frontière invisible</a:t>
            </a:r>
          </a:p>
          <a:p>
            <a:r>
              <a:rPr lang="fr-FR" smtClean="0"/>
              <a:t>La gestion des déchets</a:t>
            </a:r>
          </a:p>
          <a:p>
            <a:r>
              <a:rPr lang="fr-FR" smtClean="0"/>
              <a:t>Les expériences de Gramat</a:t>
            </a:r>
          </a:p>
          <a:p>
            <a:r>
              <a:rPr lang="fr-FR" smtClean="0"/>
              <a:t>La mission du CNRS de Poitiers</a:t>
            </a:r>
          </a:p>
          <a:p>
            <a:r>
              <a:rPr lang="fr-FR" smtClean="0"/>
              <a:t>La reconstitution</a:t>
            </a:r>
          </a:p>
          <a:p>
            <a:pPr>
              <a:buFont typeface="Arial" charset="0"/>
              <a:buNone/>
            </a:pPr>
            <a:endParaRPr lang="fr-FR" smtClean="0"/>
          </a:p>
        </p:txBody>
      </p:sp>
      <p:sp>
        <p:nvSpPr>
          <p:cNvPr id="4" name="Espace réservé du numéro de diapositive 3"/>
          <p:cNvSpPr>
            <a:spLocks noGrp="1"/>
          </p:cNvSpPr>
          <p:nvPr>
            <p:ph type="sldNum" sz="quarter" idx="12"/>
          </p:nvPr>
        </p:nvSpPr>
        <p:spPr/>
        <p:txBody>
          <a:bodyPr/>
          <a:lstStyle/>
          <a:p>
            <a:pPr>
              <a:defRPr/>
            </a:pPr>
            <a:fld id="{7174F717-B55A-4384-AD21-328597636453}" type="slidenum">
              <a:rPr lang="fr-FR" smtClean="0"/>
              <a:pPr>
                <a:defRPr/>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r>
              <a:rPr lang="fr-FR" smtClean="0"/>
              <a:t>Les produits AZF</a:t>
            </a:r>
          </a:p>
        </p:txBody>
      </p:sp>
      <p:sp>
        <p:nvSpPr>
          <p:cNvPr id="35843" name="Espace réservé du contenu 2"/>
          <p:cNvSpPr>
            <a:spLocks noGrp="1"/>
          </p:cNvSpPr>
          <p:nvPr>
            <p:ph idx="1"/>
          </p:nvPr>
        </p:nvSpPr>
        <p:spPr>
          <a:xfrm>
            <a:off x="428625" y="1714500"/>
            <a:ext cx="8229600" cy="4378325"/>
          </a:xfrm>
        </p:spPr>
        <p:txBody>
          <a:bodyPr/>
          <a:lstStyle/>
          <a:p>
            <a:r>
              <a:rPr lang="fr-FR" dirty="0" smtClean="0"/>
              <a:t>Les dérivés de l’azote: acide nitrique, urée, ammoniac, </a:t>
            </a:r>
            <a:r>
              <a:rPr lang="fr-FR" dirty="0" err="1" smtClean="0"/>
              <a:t>ammonitrates</a:t>
            </a:r>
            <a:r>
              <a:rPr lang="fr-FR" dirty="0" smtClean="0"/>
              <a:t>, NAA et NAI</a:t>
            </a:r>
          </a:p>
          <a:p>
            <a:r>
              <a:rPr lang="fr-FR" dirty="0" smtClean="0"/>
              <a:t>Le NAI mélangé intimement à 6% de fioul est </a:t>
            </a:r>
            <a:r>
              <a:rPr lang="fr-FR" dirty="0" smtClean="0"/>
              <a:t>l’explosif industriel le plus </a:t>
            </a:r>
            <a:r>
              <a:rPr lang="fr-FR" dirty="0" smtClean="0"/>
              <a:t>employé : </a:t>
            </a:r>
            <a:r>
              <a:rPr lang="fr-FR" dirty="0" smtClean="0"/>
              <a:t>l’ANFO</a:t>
            </a:r>
            <a:endParaRPr lang="fr-FR" dirty="0" smtClean="0"/>
          </a:p>
          <a:p>
            <a:r>
              <a:rPr lang="fr-FR" dirty="0" smtClean="0"/>
              <a:t>Dérivées chlorés : résines, colles, formol et </a:t>
            </a:r>
            <a:r>
              <a:rPr lang="fr-FR" dirty="0" err="1" smtClean="0"/>
              <a:t>DDCNa</a:t>
            </a:r>
            <a:r>
              <a:rPr lang="fr-FR" dirty="0" smtClean="0"/>
              <a:t> </a:t>
            </a:r>
          </a:p>
          <a:p>
            <a:r>
              <a:rPr lang="fr-FR" dirty="0" smtClean="0"/>
              <a:t>La frontière invisible</a:t>
            </a:r>
          </a:p>
          <a:p>
            <a:pPr>
              <a:buFont typeface="Arial" charset="0"/>
              <a:buNone/>
            </a:pPr>
            <a:endParaRPr lang="fr-FR" dirty="0" smtClean="0"/>
          </a:p>
        </p:txBody>
      </p:sp>
      <p:sp>
        <p:nvSpPr>
          <p:cNvPr id="4" name="Espace réservé du numéro de diapositive 3"/>
          <p:cNvSpPr>
            <a:spLocks noGrp="1"/>
          </p:cNvSpPr>
          <p:nvPr>
            <p:ph type="sldNum" sz="quarter" idx="12"/>
          </p:nvPr>
        </p:nvSpPr>
        <p:spPr/>
        <p:txBody>
          <a:bodyPr/>
          <a:lstStyle/>
          <a:p>
            <a:pPr>
              <a:defRPr/>
            </a:pPr>
            <a:fld id="{7ECCF35F-3FF0-4B85-B209-179CAE7A0711}" type="slidenum">
              <a:rPr lang="fr-FR" smtClean="0"/>
              <a:pPr>
                <a:defRPr/>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457200" y="274638"/>
            <a:ext cx="8229600" cy="796925"/>
          </a:xfrm>
        </p:spPr>
        <p:txBody>
          <a:bodyPr/>
          <a:lstStyle/>
          <a:p>
            <a:r>
              <a:rPr lang="fr-FR" sz="4000" smtClean="0"/>
              <a:t>Le hangar 221</a:t>
            </a:r>
          </a:p>
        </p:txBody>
      </p:sp>
      <p:sp>
        <p:nvSpPr>
          <p:cNvPr id="37891" name="Espace réservé du contenu 2"/>
          <p:cNvSpPr>
            <a:spLocks noGrp="1"/>
          </p:cNvSpPr>
          <p:nvPr>
            <p:ph idx="1"/>
          </p:nvPr>
        </p:nvSpPr>
        <p:spPr>
          <a:xfrm>
            <a:off x="428625" y="1285875"/>
            <a:ext cx="8229600" cy="5043488"/>
          </a:xfrm>
        </p:spPr>
        <p:txBody>
          <a:bodyPr/>
          <a:lstStyle/>
          <a:p>
            <a:r>
              <a:rPr lang="fr-FR" sz="2800" smtClean="0"/>
              <a:t>L’usine AZF n’était pas une poubelle, mais elle avait une poubelle, c’était le hangar 221</a:t>
            </a:r>
          </a:p>
          <a:p>
            <a:r>
              <a:rPr lang="fr-FR" sz="2800" smtClean="0"/>
              <a:t>Le 221 comportait 2 zones séparées par un muret :  le box (zone temporaire) : environ 11,5 tonnes de nitrates (NAA et NAI) lors de l’explosion, et le stockage principal (en attente transfert) : environ 400 tonnes de produits déclassés lors de l’explosion (75% de NAA et 25% de NAI).</a:t>
            </a:r>
          </a:p>
          <a:p>
            <a:r>
              <a:rPr lang="fr-FR" sz="2800" smtClean="0"/>
              <a:t>La semelle, croute humide d’ammonitrates mélangés à des déchets</a:t>
            </a:r>
          </a:p>
          <a:p>
            <a:r>
              <a:rPr lang="fr-FR" sz="2800" smtClean="0"/>
              <a:t>Le chouleur et ses fuites (Anfo)</a:t>
            </a:r>
          </a:p>
        </p:txBody>
      </p:sp>
      <p:sp>
        <p:nvSpPr>
          <p:cNvPr id="4" name="Espace réservé du numéro de diapositive 3"/>
          <p:cNvSpPr>
            <a:spLocks noGrp="1"/>
          </p:cNvSpPr>
          <p:nvPr>
            <p:ph type="sldNum" sz="quarter" idx="12"/>
          </p:nvPr>
        </p:nvSpPr>
        <p:spPr/>
        <p:txBody>
          <a:bodyPr/>
          <a:lstStyle/>
          <a:p>
            <a:pPr>
              <a:defRPr/>
            </a:pPr>
            <a:fld id="{0329883B-D384-4007-8CB3-871C6762D9CB}" type="slidenum">
              <a:rPr lang="fr-FR" smtClean="0"/>
              <a:pPr>
                <a:defRPr/>
              </a:pPr>
              <a:t>35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r>
              <a:rPr lang="fr-FR" sz="4000" smtClean="0"/>
              <a:t>La gestion des déchets</a:t>
            </a:r>
          </a:p>
        </p:txBody>
      </p:sp>
      <p:sp>
        <p:nvSpPr>
          <p:cNvPr id="38915" name="Espace réservé du contenu 2"/>
          <p:cNvSpPr>
            <a:spLocks noGrp="1"/>
          </p:cNvSpPr>
          <p:nvPr>
            <p:ph idx="1"/>
          </p:nvPr>
        </p:nvSpPr>
        <p:spPr>
          <a:xfrm>
            <a:off x="395288" y="2205038"/>
            <a:ext cx="8229600" cy="3455987"/>
          </a:xfrm>
        </p:spPr>
        <p:txBody>
          <a:bodyPr/>
          <a:lstStyle/>
          <a:p>
            <a:r>
              <a:rPr lang="fr-FR" smtClean="0"/>
              <a:t>« Cœur de métier » et sous-traitance</a:t>
            </a:r>
          </a:p>
          <a:p>
            <a:r>
              <a:rPr lang="fr-FR" smtClean="0"/>
              <a:t>Le recyclage des sacs, et l’autorisation du mélange</a:t>
            </a:r>
          </a:p>
          <a:p>
            <a:r>
              <a:rPr lang="fr-FR" smtClean="0"/>
              <a:t>Le hangar 335</a:t>
            </a:r>
          </a:p>
          <a:p>
            <a:r>
              <a:rPr lang="fr-FR" smtClean="0"/>
              <a:t>La surprise au retour des vacances</a:t>
            </a:r>
          </a:p>
          <a:p>
            <a:r>
              <a:rPr lang="fr-FR" smtClean="0"/>
              <a:t>L’audit de l’atelier ACD</a:t>
            </a:r>
          </a:p>
        </p:txBody>
      </p:sp>
      <p:sp>
        <p:nvSpPr>
          <p:cNvPr id="4" name="Espace réservé du numéro de diapositive 3"/>
          <p:cNvSpPr>
            <a:spLocks noGrp="1"/>
          </p:cNvSpPr>
          <p:nvPr>
            <p:ph type="sldNum" sz="quarter" idx="12"/>
          </p:nvPr>
        </p:nvSpPr>
        <p:spPr/>
        <p:txBody>
          <a:bodyPr/>
          <a:lstStyle/>
          <a:p>
            <a:pPr>
              <a:defRPr/>
            </a:pPr>
            <a:fld id="{2ECB5C31-6601-4586-A4AB-24A6DB4CB773}" type="slidenum">
              <a:rPr lang="fr-FR" smtClean="0"/>
              <a:pPr>
                <a:defRPr/>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274638"/>
            <a:ext cx="8229600" cy="850900"/>
          </a:xfrm>
        </p:spPr>
        <p:txBody>
          <a:bodyPr/>
          <a:lstStyle/>
          <a:p>
            <a:r>
              <a:rPr lang="fr-FR" sz="4000" smtClean="0"/>
              <a:t>Une explication cohérente</a:t>
            </a:r>
          </a:p>
        </p:txBody>
      </p:sp>
      <p:sp>
        <p:nvSpPr>
          <p:cNvPr id="39939" name="Espace réservé du contenu 2"/>
          <p:cNvSpPr>
            <a:spLocks noGrp="1"/>
          </p:cNvSpPr>
          <p:nvPr>
            <p:ph idx="1"/>
          </p:nvPr>
        </p:nvSpPr>
        <p:spPr>
          <a:xfrm>
            <a:off x="468313" y="1341438"/>
            <a:ext cx="8229600" cy="3268662"/>
          </a:xfrm>
        </p:spPr>
        <p:txBody>
          <a:bodyPr/>
          <a:lstStyle/>
          <a:p>
            <a:r>
              <a:rPr lang="fr-FR" smtClean="0"/>
              <a:t>À 10 h un sous-traitant dépose le contenu d’une benne dans le sas du hangar 221</a:t>
            </a:r>
          </a:p>
          <a:p>
            <a:r>
              <a:rPr lang="fr-FR" smtClean="0"/>
              <a:t>La permission de le faire lui a été accordée</a:t>
            </a:r>
          </a:p>
          <a:p>
            <a:r>
              <a:rPr lang="fr-FR" smtClean="0"/>
              <a:t>Dans cette benne il y avait des « fonds de sacs » rassemblés trois jours avant dans le hangar 335</a:t>
            </a:r>
          </a:p>
        </p:txBody>
      </p:sp>
      <p:sp>
        <p:nvSpPr>
          <p:cNvPr id="4" name="Espace réservé du numéro de diapositive 3"/>
          <p:cNvSpPr>
            <a:spLocks noGrp="1"/>
          </p:cNvSpPr>
          <p:nvPr>
            <p:ph type="sldNum" sz="quarter" idx="12"/>
          </p:nvPr>
        </p:nvSpPr>
        <p:spPr/>
        <p:txBody>
          <a:bodyPr/>
          <a:lstStyle/>
          <a:p>
            <a:pPr>
              <a:defRPr/>
            </a:pPr>
            <a:fld id="{41743ABA-A058-45F3-8930-28ECA8096252}" type="slidenum">
              <a:rPr lang="fr-FR" smtClean="0"/>
              <a:pPr>
                <a:defRPr/>
              </a:pPr>
              <a:t>37</a:t>
            </a:fld>
            <a:endParaRPr lang="fr-FR" dirty="0"/>
          </a:p>
        </p:txBody>
      </p:sp>
      <p:sp>
        <p:nvSpPr>
          <p:cNvPr id="5" name="ZoneTexte 4"/>
          <p:cNvSpPr txBox="1"/>
          <p:nvPr/>
        </p:nvSpPr>
        <p:spPr>
          <a:xfrm>
            <a:off x="468313" y="4652963"/>
            <a:ext cx="8280400" cy="1570037"/>
          </a:xfrm>
          <a:prstGeom prst="rect">
            <a:avLst/>
          </a:prstGeom>
          <a:noFill/>
        </p:spPr>
        <p:txBody>
          <a:bodyPr>
            <a:spAutoFit/>
          </a:bodyPr>
          <a:lstStyle/>
          <a:p>
            <a:pPr>
              <a:defRPr/>
            </a:pPr>
            <a:r>
              <a:rPr lang="fr-FR" sz="3200" dirty="0">
                <a:latin typeface="+mn-lt"/>
              </a:rPr>
              <a:t>La bataille d’experts va se concentrer autour de la question de savoir si ce mélange a pu provoquer l’explosion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357188" y="500063"/>
            <a:ext cx="8229600" cy="1571625"/>
          </a:xfrm>
        </p:spPr>
        <p:txBody>
          <a:bodyPr/>
          <a:lstStyle/>
          <a:p>
            <a:pPr algn="l"/>
            <a:r>
              <a:rPr lang="fr-FR" sz="2800" smtClean="0"/>
              <a:t>La même mission confiée à cinq laboratoires différents : le NaCl3 formé par le mélange d’ammonitrates et de DCCNa a-t-il pu amorcer l’explosion du tas principal ?</a:t>
            </a:r>
            <a:endParaRPr lang="fr-FR" sz="3600" smtClean="0"/>
          </a:p>
        </p:txBody>
      </p:sp>
      <p:sp>
        <p:nvSpPr>
          <p:cNvPr id="39939" name="Espace réservé du contenu 2"/>
          <p:cNvSpPr>
            <a:spLocks noGrp="1"/>
          </p:cNvSpPr>
          <p:nvPr>
            <p:ph idx="1"/>
          </p:nvPr>
        </p:nvSpPr>
        <p:spPr>
          <a:xfrm>
            <a:off x="428625" y="2214563"/>
            <a:ext cx="8229600" cy="3143250"/>
          </a:xfrm>
        </p:spPr>
        <p:txBody>
          <a:bodyPr/>
          <a:lstStyle/>
          <a:p>
            <a:pPr>
              <a:buFont typeface="Arial" charset="0"/>
              <a:buNone/>
            </a:pPr>
            <a:r>
              <a:rPr lang="fr-FR" sz="2400" u="sng" smtClean="0"/>
              <a:t>Trois mandatés par le groupe Total :</a:t>
            </a:r>
          </a:p>
          <a:p>
            <a:r>
              <a:rPr lang="fr-FR" sz="2400" smtClean="0"/>
              <a:t>Le LCD du CNRS de Poitiers</a:t>
            </a:r>
          </a:p>
          <a:p>
            <a:r>
              <a:rPr lang="fr-FR" sz="2400" smtClean="0"/>
              <a:t>L’institut Séménov de Moscou</a:t>
            </a:r>
          </a:p>
          <a:p>
            <a:r>
              <a:rPr lang="fr-FR" sz="2400" smtClean="0"/>
              <a:t>Le laboratoire hollandais TNO</a:t>
            </a:r>
          </a:p>
          <a:p>
            <a:pPr>
              <a:buFont typeface="Arial" charset="0"/>
              <a:buNone/>
            </a:pPr>
            <a:r>
              <a:rPr lang="fr-FR" sz="2400" u="sng" smtClean="0"/>
              <a:t>Deux par le magistrat instructeur :</a:t>
            </a:r>
          </a:p>
          <a:p>
            <a:r>
              <a:rPr lang="fr-FR" sz="2400" smtClean="0"/>
              <a:t>La CRAM de Bordeaux </a:t>
            </a:r>
          </a:p>
          <a:p>
            <a:r>
              <a:rPr lang="fr-FR" sz="2400" smtClean="0"/>
              <a:t>Le service de la DGA de Gramat</a:t>
            </a:r>
          </a:p>
          <a:p>
            <a:pPr>
              <a:buFont typeface="Arial" charset="0"/>
              <a:buNone/>
            </a:pPr>
            <a:endParaRPr lang="fr-FR" sz="2400" smtClean="0"/>
          </a:p>
          <a:p>
            <a:pPr>
              <a:buFont typeface="Arial" charset="0"/>
              <a:buNone/>
            </a:pPr>
            <a:endParaRPr lang="fr-FR" sz="2400" smtClean="0"/>
          </a:p>
        </p:txBody>
      </p:sp>
      <p:sp>
        <p:nvSpPr>
          <p:cNvPr id="4" name="Espace réservé du numéro de diapositive 3"/>
          <p:cNvSpPr>
            <a:spLocks noGrp="1"/>
          </p:cNvSpPr>
          <p:nvPr>
            <p:ph type="sldNum" sz="quarter" idx="12"/>
          </p:nvPr>
        </p:nvSpPr>
        <p:spPr/>
        <p:txBody>
          <a:bodyPr/>
          <a:lstStyle/>
          <a:p>
            <a:pPr>
              <a:defRPr/>
            </a:pPr>
            <a:fld id="{5AD44008-0BDE-46A6-8CB7-A40BA1C4B900}" type="slidenum">
              <a:rPr lang="fr-FR" smtClean="0"/>
              <a:pPr>
                <a:defRPr/>
              </a:pPr>
              <a:t>38</a:t>
            </a:fld>
            <a:endParaRPr lang="fr-FR"/>
          </a:p>
        </p:txBody>
      </p:sp>
      <p:sp>
        <p:nvSpPr>
          <p:cNvPr id="39941" name="ZoneTexte 5"/>
          <p:cNvSpPr txBox="1">
            <a:spLocks noChangeArrowheads="1"/>
          </p:cNvSpPr>
          <p:nvPr/>
        </p:nvSpPr>
        <p:spPr bwMode="auto">
          <a:xfrm>
            <a:off x="357188" y="5286375"/>
            <a:ext cx="8572500" cy="830263"/>
          </a:xfrm>
          <a:prstGeom prst="rect">
            <a:avLst/>
          </a:prstGeom>
          <a:noFill/>
          <a:ln w="9525">
            <a:noFill/>
            <a:miter lim="800000"/>
            <a:headEnd/>
            <a:tailEnd/>
          </a:ln>
        </p:spPr>
        <p:txBody>
          <a:bodyPr>
            <a:spAutoFit/>
          </a:bodyPr>
          <a:lstStyle/>
          <a:p>
            <a:r>
              <a:rPr lang="fr-FR" sz="2400">
                <a:latin typeface="Calibri" pitchFamily="34" charset="0"/>
                <a:ea typeface="Calibri" pitchFamily="34" charset="0"/>
                <a:cs typeface="Calibri" pitchFamily="34" charset="0"/>
              </a:rPr>
              <a:t>Tous ces laboratoires découvrent la grande détonabilité du mélange en présence d’eau, certains à leur grande surprise.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fr-FR" smtClean="0"/>
              <a:t>Les expériences du centre de Gramat de la DGA</a:t>
            </a:r>
          </a:p>
        </p:txBody>
      </p:sp>
      <p:sp>
        <p:nvSpPr>
          <p:cNvPr id="40963" name="Espace réservé du contenu 2"/>
          <p:cNvSpPr>
            <a:spLocks noGrp="1"/>
          </p:cNvSpPr>
          <p:nvPr>
            <p:ph idx="1"/>
          </p:nvPr>
        </p:nvSpPr>
        <p:spPr>
          <a:xfrm>
            <a:off x="428625" y="2928938"/>
            <a:ext cx="8229600" cy="2643187"/>
          </a:xfrm>
        </p:spPr>
        <p:txBody>
          <a:bodyPr/>
          <a:lstStyle/>
          <a:p>
            <a:pPr marL="0">
              <a:buFont typeface="Arial" charset="0"/>
              <a:buNone/>
            </a:pPr>
            <a:r>
              <a:rPr lang="fr-FR" smtClean="0"/>
              <a:t>Ce centre d’Etudes va mener une série d’expériences, les tirs 1 à 24 et démontrer la possibilité de parvenir à une détonation, d'ampleur, </a:t>
            </a:r>
            <a:r>
              <a:rPr lang="fr-FR" b="1" smtClean="0"/>
              <a:t>en milieu non confiné avec très peu de produits chlorés</a:t>
            </a:r>
          </a:p>
        </p:txBody>
      </p:sp>
      <p:sp>
        <p:nvSpPr>
          <p:cNvPr id="4" name="Espace réservé du numéro de diapositive 3"/>
          <p:cNvSpPr>
            <a:spLocks noGrp="1"/>
          </p:cNvSpPr>
          <p:nvPr>
            <p:ph type="sldNum" sz="quarter" idx="12"/>
          </p:nvPr>
        </p:nvSpPr>
        <p:spPr/>
        <p:txBody>
          <a:bodyPr/>
          <a:lstStyle/>
          <a:p>
            <a:pPr>
              <a:defRPr/>
            </a:pPr>
            <a:fld id="{58667978-BADA-4790-9B6A-417F53D7FC0E}" type="slidenum">
              <a:rPr lang="fr-FR" smtClean="0"/>
              <a:pPr>
                <a:defRPr/>
              </a:pPr>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87450" y="692150"/>
            <a:ext cx="6924675" cy="5167313"/>
          </a:xfrm>
          <a:prstGeom prst="rect">
            <a:avLst/>
          </a:prstGeom>
          <a:blipFill dpi="0" rotWithShape="0">
            <a:blip r:embed="rId2" cstate="print"/>
            <a:srcRect/>
            <a:stretch>
              <a:fillRect/>
            </a:stretch>
          </a:blipFill>
          <a:ln w="9525">
            <a:noFill/>
            <a:round/>
            <a:headEnd/>
            <a:tailEnd/>
          </a:ln>
        </p:spPr>
        <p:txBody>
          <a:bodyPr lIns="0" tIns="0" rIns="0" bIns="0"/>
          <a:lstStyle/>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endParaRPr lang="fr-FR"/>
          </a:p>
        </p:txBody>
      </p:sp>
      <p:sp>
        <p:nvSpPr>
          <p:cNvPr id="3" name="Espace réservé du numéro de diapositive 2"/>
          <p:cNvSpPr>
            <a:spLocks noGrp="1"/>
          </p:cNvSpPr>
          <p:nvPr>
            <p:ph type="sldNum" sz="quarter" idx="12"/>
          </p:nvPr>
        </p:nvSpPr>
        <p:spPr/>
        <p:txBody>
          <a:bodyPr/>
          <a:lstStyle/>
          <a:p>
            <a:pPr>
              <a:defRPr/>
            </a:pPr>
            <a:fld id="{76594482-A2AF-4F5B-BC5D-5DA336CF05B2}"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457200" y="642938"/>
            <a:ext cx="3471863" cy="5429250"/>
          </a:xfrm>
        </p:spPr>
        <p:txBody>
          <a:bodyPr/>
          <a:lstStyle/>
          <a:p>
            <a:r>
              <a:rPr lang="fr-FR" sz="3200" smtClean="0"/>
              <a:t>Déversement benne dans le 221</a:t>
            </a:r>
            <a:br>
              <a:rPr lang="fr-FR" sz="3200" smtClean="0"/>
            </a:br>
            <a:r>
              <a:rPr lang="fr-FR" sz="3200" smtClean="0"/>
              <a:t/>
            </a:r>
            <a:br>
              <a:rPr lang="fr-FR" sz="3200" smtClean="0"/>
            </a:br>
            <a:r>
              <a:rPr lang="fr-FR" sz="3200" smtClean="0"/>
              <a:t>Exemple de</a:t>
            </a:r>
            <a:br>
              <a:rPr lang="fr-FR" sz="3200" smtClean="0"/>
            </a:br>
            <a:r>
              <a:rPr lang="fr-FR" sz="3200" smtClean="0"/>
              <a:t>configuration conduisant à un dépôt de DCCNa sur le sol humide du box du </a:t>
            </a:r>
            <a:br>
              <a:rPr lang="fr-FR" sz="3200" smtClean="0"/>
            </a:br>
            <a:r>
              <a:rPr lang="fr-FR" sz="3200" smtClean="0"/>
              <a:t>bâtiment 221</a:t>
            </a:r>
          </a:p>
        </p:txBody>
      </p:sp>
      <p:sp>
        <p:nvSpPr>
          <p:cNvPr id="4" name="Espace réservé du numéro de diapositive 3"/>
          <p:cNvSpPr>
            <a:spLocks noGrp="1"/>
          </p:cNvSpPr>
          <p:nvPr>
            <p:ph type="sldNum" sz="quarter" idx="12"/>
          </p:nvPr>
        </p:nvSpPr>
        <p:spPr/>
        <p:txBody>
          <a:bodyPr/>
          <a:lstStyle/>
          <a:p>
            <a:pPr>
              <a:defRPr/>
            </a:pPr>
            <a:fld id="{8EA85C36-B328-41EE-BDBE-8258F98AA9ED}" type="slidenum">
              <a:rPr lang="fr-FR" smtClean="0"/>
              <a:pPr>
                <a:defRPr/>
              </a:pPr>
              <a:t>40</a:t>
            </a:fld>
            <a:endParaRPr lang="fr-FR"/>
          </a:p>
        </p:txBody>
      </p:sp>
      <p:pic>
        <p:nvPicPr>
          <p:cNvPr id="41988" name="Picture 2"/>
          <p:cNvPicPr>
            <a:picLocks noGrp="1" noChangeAspect="1" noChangeArrowheads="1"/>
          </p:cNvPicPr>
          <p:nvPr>
            <p:ph idx="1"/>
          </p:nvPr>
        </p:nvPicPr>
        <p:blipFill>
          <a:blip r:embed="rId2" cstate="print"/>
          <a:srcRect/>
          <a:stretch>
            <a:fillRect/>
          </a:stretch>
        </p:blipFill>
        <p:spPr>
          <a:xfrm>
            <a:off x="4357688" y="1285875"/>
            <a:ext cx="4595812"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85038FF8-462C-442E-BD93-686B00DE0FDE}" type="slidenum">
              <a:rPr lang="fr-FR" smtClean="0"/>
              <a:pPr>
                <a:defRPr/>
              </a:pPr>
              <a:t>41</a:t>
            </a:fld>
            <a:endParaRPr lang="fr-FR"/>
          </a:p>
        </p:txBody>
      </p:sp>
      <p:sp>
        <p:nvSpPr>
          <p:cNvPr id="3" name="Titre 1"/>
          <p:cNvSpPr txBox="1">
            <a:spLocks/>
          </p:cNvSpPr>
          <p:nvPr/>
        </p:nvSpPr>
        <p:spPr>
          <a:xfrm>
            <a:off x="457200" y="274638"/>
            <a:ext cx="8229600" cy="1143000"/>
          </a:xfrm>
          <a:prstGeom prst="rect">
            <a:avLst/>
          </a:prstGeom>
        </p:spPr>
        <p:txBody>
          <a:bodyPr/>
          <a:lstStyle/>
          <a:p>
            <a:pPr algn="ctr" eaLnBrk="0" hangingPunct="0">
              <a:defRPr/>
            </a:pPr>
            <a:r>
              <a:rPr lang="fr-FR" sz="4000">
                <a:latin typeface="+mj-lt"/>
                <a:ea typeface="+mj-ea"/>
                <a:cs typeface="+mj-cs"/>
              </a:rPr>
              <a:t>Tir n°24 à l ’échelle de 100 kg: montage prêt</a:t>
            </a:r>
            <a:endParaRPr lang="fr-FR" sz="4000" dirty="0">
              <a:latin typeface="+mj-lt"/>
              <a:ea typeface="+mj-ea"/>
              <a:cs typeface="+mj-cs"/>
            </a:endParaRPr>
          </a:p>
        </p:txBody>
      </p:sp>
      <p:sp>
        <p:nvSpPr>
          <p:cNvPr id="4" name="Espace réservé du numéro de diapositive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C9990398-C028-45F5-B1EB-B86A6D6B0A03}" type="slidenum">
              <a:rPr lang="fr-FR" sz="1200">
                <a:solidFill>
                  <a:schemeClr val="tx1">
                    <a:tint val="75000"/>
                  </a:schemeClr>
                </a:solidFill>
                <a:latin typeface="+mn-lt"/>
              </a:rPr>
              <a:pPr algn="r" fontAlgn="auto">
                <a:spcBef>
                  <a:spcPts val="0"/>
                </a:spcBef>
                <a:spcAft>
                  <a:spcPts val="0"/>
                </a:spcAft>
                <a:defRPr/>
              </a:pPr>
              <a:t>41</a:t>
            </a:fld>
            <a:endParaRPr lang="fr-FR" sz="1200">
              <a:solidFill>
                <a:schemeClr val="tx1">
                  <a:tint val="75000"/>
                </a:schemeClr>
              </a:solidFill>
              <a:latin typeface="+mn-lt"/>
            </a:endParaRPr>
          </a:p>
        </p:txBody>
      </p:sp>
      <p:pic>
        <p:nvPicPr>
          <p:cNvPr id="43013" name="Espace réservé du contenu 5"/>
          <p:cNvPicPr>
            <a:picLocks/>
          </p:cNvPicPr>
          <p:nvPr/>
        </p:nvPicPr>
        <p:blipFill>
          <a:blip r:embed="rId2" cstate="print"/>
          <a:srcRect t="19711" r="6451" b="7082"/>
          <a:stretch>
            <a:fillRect/>
          </a:stretch>
        </p:blipFill>
        <p:spPr bwMode="auto">
          <a:xfrm>
            <a:off x="715963" y="1600200"/>
            <a:ext cx="771207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254EC45-5C86-4692-A769-FE24171FD9C0}" type="slidenum">
              <a:rPr lang="fr-FR" smtClean="0"/>
              <a:pPr>
                <a:defRPr/>
              </a:pPr>
              <a:t>42</a:t>
            </a:fld>
            <a:endParaRPr lang="fr-FR"/>
          </a:p>
        </p:txBody>
      </p:sp>
      <p:pic>
        <p:nvPicPr>
          <p:cNvPr id="3" name="Tir24-AS05017.avi">
            <a:hlinkClick r:id="" action="ppaction://media"/>
          </p:cNvPr>
          <p:cNvPicPr>
            <a:picLocks noRot="1" noChangeAspect="1"/>
          </p:cNvPicPr>
          <p:nvPr>
            <a:videoFile r:link="rId1"/>
          </p:nvPr>
        </p:nvPicPr>
        <p:blipFill>
          <a:blip r:embed="rId3" cstate="print"/>
          <a:srcRect/>
          <a:stretch>
            <a:fillRect/>
          </a:stretch>
        </p:blipFill>
        <p:spPr bwMode="auto">
          <a:xfrm>
            <a:off x="714375" y="534988"/>
            <a:ext cx="7858125" cy="5894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r>
              <a:rPr lang="fr-FR" smtClean="0"/>
              <a:t>La mission du CNRS de Poitiers</a:t>
            </a:r>
          </a:p>
        </p:txBody>
      </p:sp>
      <p:sp>
        <p:nvSpPr>
          <p:cNvPr id="45059" name="Espace réservé du contenu 2"/>
          <p:cNvSpPr>
            <a:spLocks noGrp="1"/>
          </p:cNvSpPr>
          <p:nvPr>
            <p:ph idx="1"/>
          </p:nvPr>
        </p:nvSpPr>
        <p:spPr>
          <a:xfrm>
            <a:off x="468313" y="2420938"/>
            <a:ext cx="8229600" cy="3484562"/>
          </a:xfrm>
        </p:spPr>
        <p:txBody>
          <a:bodyPr/>
          <a:lstStyle/>
          <a:p>
            <a:r>
              <a:rPr lang="fr-FR" smtClean="0"/>
              <a:t>Mission confiée par Total, avec clause de confidentialité</a:t>
            </a:r>
          </a:p>
          <a:p>
            <a:r>
              <a:rPr lang="fr-FR" smtClean="0"/>
              <a:t>Conclusions contraires aux hypothèses de Total</a:t>
            </a:r>
          </a:p>
          <a:p>
            <a:r>
              <a:rPr lang="fr-FR" smtClean="0"/>
              <a:t>C’est grâce à une commission rogatoire que ses conclusions ont été rendues publiques</a:t>
            </a:r>
          </a:p>
        </p:txBody>
      </p:sp>
      <p:sp>
        <p:nvSpPr>
          <p:cNvPr id="4" name="Espace réservé du numéro de diapositive 3"/>
          <p:cNvSpPr>
            <a:spLocks noGrp="1"/>
          </p:cNvSpPr>
          <p:nvPr>
            <p:ph type="sldNum" sz="quarter" idx="12"/>
          </p:nvPr>
        </p:nvSpPr>
        <p:spPr/>
        <p:txBody>
          <a:bodyPr/>
          <a:lstStyle/>
          <a:p>
            <a:pPr>
              <a:defRPr/>
            </a:pPr>
            <a:fld id="{4670B9EC-25EF-46C2-BCC0-EE05FD011C7D}" type="slidenum">
              <a:rPr lang="fr-FR" smtClean="0"/>
              <a:pPr>
                <a:defRPr/>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2"/>
          </p:nvPr>
        </p:nvSpPr>
        <p:spPr>
          <a:xfrm>
            <a:off x="6553200" y="6245225"/>
            <a:ext cx="2133600" cy="476250"/>
          </a:xfrm>
        </p:spPr>
        <p:txBody>
          <a:bodyPr/>
          <a:lstStyle/>
          <a:p>
            <a:pPr>
              <a:defRPr/>
            </a:pPr>
            <a:fld id="{E448E68E-B6C3-4958-84B1-E9A2C6791F30}" type="slidenum">
              <a:rPr lang="fr-FR"/>
              <a:pPr>
                <a:defRPr/>
              </a:pPr>
              <a:t>44</a:t>
            </a:fld>
            <a:endParaRPr lang="fr-FR"/>
          </a:p>
        </p:txBody>
      </p:sp>
      <p:sp>
        <p:nvSpPr>
          <p:cNvPr id="47107" name="Rectangle 29"/>
          <p:cNvSpPr>
            <a:spLocks noChangeArrowheads="1"/>
          </p:cNvSpPr>
          <p:nvPr/>
        </p:nvSpPr>
        <p:spPr bwMode="auto">
          <a:xfrm>
            <a:off x="0" y="0"/>
            <a:ext cx="9144000" cy="401638"/>
          </a:xfrm>
          <a:prstGeom prst="rect">
            <a:avLst/>
          </a:prstGeom>
          <a:solidFill>
            <a:srgbClr val="99CCFF"/>
          </a:solidFill>
          <a:ln w="9525">
            <a:noFill/>
            <a:miter lim="800000"/>
            <a:headEnd/>
            <a:tailEnd/>
          </a:ln>
        </p:spPr>
        <p:txBody>
          <a:bodyPr wrap="none" anchor="ctr"/>
          <a:lstStyle/>
          <a:p>
            <a:endParaRPr lang="fr-FR"/>
          </a:p>
        </p:txBody>
      </p:sp>
      <p:pic>
        <p:nvPicPr>
          <p:cNvPr id="47108" name="Picture 31"/>
          <p:cNvPicPr>
            <a:picLocks noChangeArrowheads="1"/>
          </p:cNvPicPr>
          <p:nvPr/>
        </p:nvPicPr>
        <p:blipFill>
          <a:blip r:embed="rId2" cstate="print"/>
          <a:srcRect/>
          <a:stretch>
            <a:fillRect/>
          </a:stretch>
        </p:blipFill>
        <p:spPr bwMode="auto">
          <a:xfrm>
            <a:off x="0" y="0"/>
            <a:ext cx="611188" cy="333375"/>
          </a:xfrm>
          <a:prstGeom prst="rect">
            <a:avLst/>
          </a:prstGeom>
          <a:noFill/>
          <a:ln w="9525">
            <a:noFill/>
            <a:miter lim="800000"/>
            <a:headEnd/>
            <a:tailEnd/>
          </a:ln>
        </p:spPr>
      </p:pic>
      <p:pic>
        <p:nvPicPr>
          <p:cNvPr id="47109" name="Picture 33" descr="CNRS"/>
          <p:cNvPicPr>
            <a:picLocks noChangeAspect="1" noChangeArrowheads="1"/>
          </p:cNvPicPr>
          <p:nvPr/>
        </p:nvPicPr>
        <p:blipFill>
          <a:blip r:embed="rId3" cstate="print"/>
          <a:srcRect/>
          <a:stretch>
            <a:fillRect/>
          </a:stretch>
        </p:blipFill>
        <p:spPr bwMode="auto">
          <a:xfrm>
            <a:off x="8316913" y="31750"/>
            <a:ext cx="795337" cy="368300"/>
          </a:xfrm>
          <a:prstGeom prst="rect">
            <a:avLst/>
          </a:prstGeom>
          <a:noFill/>
          <a:ln w="9525">
            <a:noFill/>
            <a:miter lim="800000"/>
            <a:headEnd/>
            <a:tailEnd/>
          </a:ln>
        </p:spPr>
      </p:pic>
      <p:sp>
        <p:nvSpPr>
          <p:cNvPr id="47110" name="Text Box 6"/>
          <p:cNvSpPr txBox="1">
            <a:spLocks noChangeArrowheads="1"/>
          </p:cNvSpPr>
          <p:nvPr/>
        </p:nvSpPr>
        <p:spPr bwMode="auto">
          <a:xfrm>
            <a:off x="0" y="549275"/>
            <a:ext cx="9169400" cy="4754563"/>
          </a:xfrm>
          <a:prstGeom prst="rect">
            <a:avLst/>
          </a:prstGeom>
          <a:noFill/>
          <a:ln w="9525">
            <a:noFill/>
            <a:miter lim="800000"/>
            <a:headEnd/>
            <a:tailEnd/>
          </a:ln>
        </p:spPr>
        <p:txBody>
          <a:bodyPr wrap="none">
            <a:spAutoFit/>
          </a:bodyPr>
          <a:lstStyle/>
          <a:p>
            <a:r>
              <a:rPr lang="fr-FR" sz="2400"/>
              <a:t>        </a:t>
            </a:r>
            <a:r>
              <a:rPr lang="fr-FR" sz="2400" b="1">
                <a:solidFill>
                  <a:srgbClr val="FF0000"/>
                </a:solidFill>
              </a:rPr>
              <a:t>Résultats obtenus avec le mélange NA-DCCNa :</a:t>
            </a:r>
          </a:p>
          <a:p>
            <a:endParaRPr lang="fr-FR" sz="2400" b="1">
              <a:solidFill>
                <a:srgbClr val="FF0000"/>
              </a:solidFill>
            </a:endParaRPr>
          </a:p>
          <a:p>
            <a:r>
              <a:rPr lang="fr-FR" sz="2000" b="1">
                <a:solidFill>
                  <a:schemeClr val="accent2"/>
                </a:solidFill>
              </a:rPr>
              <a:t>Tubes acier</a:t>
            </a:r>
            <a:r>
              <a:rPr lang="fr-FR" sz="2000"/>
              <a:t> :</a:t>
            </a:r>
          </a:p>
          <a:p>
            <a:endParaRPr lang="fr-FR" sz="2000"/>
          </a:p>
          <a:p>
            <a:r>
              <a:rPr lang="fr-FR" sz="2000" b="1">
                <a:sym typeface="Symbol" pitchFamily="18" charset="2"/>
              </a:rPr>
              <a:t>	 </a:t>
            </a:r>
            <a:r>
              <a:rPr lang="fr-FR">
                <a:sym typeface="Symbol" pitchFamily="18" charset="2"/>
              </a:rPr>
              <a:t></a:t>
            </a:r>
            <a:r>
              <a:rPr lang="fr-FR" sz="2000"/>
              <a:t> Pour 5 expériences sur 6 la détonation s’est amorcée en haut du tube</a:t>
            </a:r>
          </a:p>
          <a:p>
            <a:endParaRPr lang="fr-FR" sz="2000"/>
          </a:p>
          <a:p>
            <a:r>
              <a:rPr lang="fr-FR" sz="2000" b="1">
                <a:sym typeface="Symbol" pitchFamily="18" charset="2"/>
              </a:rPr>
              <a:t>	 </a:t>
            </a:r>
            <a:r>
              <a:rPr lang="fr-FR">
                <a:sym typeface="Symbol" pitchFamily="18" charset="2"/>
              </a:rPr>
              <a:t></a:t>
            </a:r>
            <a:r>
              <a:rPr lang="fr-FR" sz="2000"/>
              <a:t> Délai entre injection d’eau et explosion : 2 à 18 mn</a:t>
            </a:r>
          </a:p>
          <a:p>
            <a:endParaRPr lang="fr-FR" sz="2000"/>
          </a:p>
          <a:p>
            <a:endParaRPr lang="fr-FR" sz="2000"/>
          </a:p>
          <a:p>
            <a:r>
              <a:rPr lang="fr-FR" sz="2000" b="1">
                <a:solidFill>
                  <a:schemeClr val="accent2"/>
                </a:solidFill>
              </a:rPr>
              <a:t>Tubes PVC</a:t>
            </a:r>
            <a:r>
              <a:rPr lang="fr-FR" sz="2000">
                <a:solidFill>
                  <a:schemeClr val="accent2"/>
                </a:solidFill>
              </a:rPr>
              <a:t> :</a:t>
            </a:r>
          </a:p>
          <a:p>
            <a:endParaRPr lang="fr-FR" sz="2000">
              <a:solidFill>
                <a:schemeClr val="accent2"/>
              </a:solidFill>
            </a:endParaRPr>
          </a:p>
          <a:p>
            <a:r>
              <a:rPr lang="fr-FR" sz="2000"/>
              <a:t>	 </a:t>
            </a:r>
            <a:r>
              <a:rPr lang="fr-FR">
                <a:sym typeface="Symbol" pitchFamily="18" charset="2"/>
              </a:rPr>
              <a:t></a:t>
            </a:r>
            <a:r>
              <a:rPr lang="fr-FR" sz="2000"/>
              <a:t> 4 expériences </a:t>
            </a:r>
            <a:r>
              <a:rPr lang="fr-FR" sz="2000">
                <a:sym typeface="Wingdings" pitchFamily="2" charset="2"/>
              </a:rPr>
              <a:t> 4 </a:t>
            </a:r>
            <a:r>
              <a:rPr lang="fr-FR" sz="2000"/>
              <a:t>explosions en haut du tube</a:t>
            </a:r>
          </a:p>
          <a:p>
            <a:endParaRPr lang="fr-FR" sz="2000"/>
          </a:p>
          <a:p>
            <a:r>
              <a:rPr lang="fr-FR" sz="2000" b="1">
                <a:sym typeface="Symbol" pitchFamily="18" charset="2"/>
              </a:rPr>
              <a:t>	 </a:t>
            </a:r>
            <a:r>
              <a:rPr lang="fr-FR">
                <a:sym typeface="Symbol" pitchFamily="18" charset="2"/>
              </a:rPr>
              <a:t></a:t>
            </a:r>
            <a:r>
              <a:rPr lang="fr-FR" sz="2000"/>
              <a:t> Délai : 4 à 5 mn</a:t>
            </a:r>
          </a:p>
          <a:p>
            <a:endParaRPr lang="fr-FR"/>
          </a:p>
        </p:txBody>
      </p:sp>
      <p:sp>
        <p:nvSpPr>
          <p:cNvPr id="47111" name="Rectangle 30"/>
          <p:cNvSpPr>
            <a:spLocks noChangeArrowheads="1"/>
          </p:cNvSpPr>
          <p:nvPr/>
        </p:nvSpPr>
        <p:spPr bwMode="auto">
          <a:xfrm>
            <a:off x="1116013" y="115888"/>
            <a:ext cx="6624637" cy="239712"/>
          </a:xfrm>
          <a:prstGeom prst="rect">
            <a:avLst/>
          </a:prstGeom>
          <a:noFill/>
          <a:ln w="9525">
            <a:noFill/>
            <a:miter lim="800000"/>
            <a:headEnd/>
            <a:tailEnd/>
          </a:ln>
        </p:spPr>
        <p:txBody>
          <a:bodyPr anchor="ctr"/>
          <a:lstStyle/>
          <a:p>
            <a:pPr algn="ctr"/>
            <a:r>
              <a:rPr lang="fr-FR">
                <a:latin typeface="Trebuchet MS" pitchFamily="34" charset="0"/>
              </a:rPr>
              <a:t>Laboratoire de Combustion et de Détonique, UPR 9028 CNRS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2"/>
          </p:nvPr>
        </p:nvSpPr>
        <p:spPr>
          <a:xfrm>
            <a:off x="6553200" y="6245225"/>
            <a:ext cx="2133600" cy="476250"/>
          </a:xfrm>
        </p:spPr>
        <p:txBody>
          <a:bodyPr/>
          <a:lstStyle/>
          <a:p>
            <a:pPr>
              <a:defRPr/>
            </a:pPr>
            <a:fld id="{D78AB5C1-6131-41E2-AB22-0DE48E89E98F}" type="slidenum">
              <a:rPr lang="fr-FR"/>
              <a:pPr>
                <a:defRPr/>
              </a:pPr>
              <a:t>45</a:t>
            </a:fld>
            <a:endParaRPr lang="fr-FR"/>
          </a:p>
        </p:txBody>
      </p:sp>
      <p:sp>
        <p:nvSpPr>
          <p:cNvPr id="48131" name="Rectangle 29"/>
          <p:cNvSpPr>
            <a:spLocks noChangeArrowheads="1"/>
          </p:cNvSpPr>
          <p:nvPr/>
        </p:nvSpPr>
        <p:spPr bwMode="auto">
          <a:xfrm>
            <a:off x="0" y="0"/>
            <a:ext cx="9144000" cy="401638"/>
          </a:xfrm>
          <a:prstGeom prst="rect">
            <a:avLst/>
          </a:prstGeom>
          <a:solidFill>
            <a:srgbClr val="99CCFF"/>
          </a:solidFill>
          <a:ln w="9525">
            <a:noFill/>
            <a:miter lim="800000"/>
            <a:headEnd/>
            <a:tailEnd/>
          </a:ln>
        </p:spPr>
        <p:txBody>
          <a:bodyPr wrap="none" anchor="ctr"/>
          <a:lstStyle/>
          <a:p>
            <a:endParaRPr lang="fr-FR"/>
          </a:p>
        </p:txBody>
      </p:sp>
      <p:pic>
        <p:nvPicPr>
          <p:cNvPr id="48132" name="Picture 31"/>
          <p:cNvPicPr>
            <a:picLocks noChangeArrowheads="1"/>
          </p:cNvPicPr>
          <p:nvPr/>
        </p:nvPicPr>
        <p:blipFill>
          <a:blip r:embed="rId3" cstate="print"/>
          <a:srcRect/>
          <a:stretch>
            <a:fillRect/>
          </a:stretch>
        </p:blipFill>
        <p:spPr bwMode="auto">
          <a:xfrm>
            <a:off x="0" y="0"/>
            <a:ext cx="611188" cy="333375"/>
          </a:xfrm>
          <a:prstGeom prst="rect">
            <a:avLst/>
          </a:prstGeom>
          <a:noFill/>
          <a:ln w="9525">
            <a:noFill/>
            <a:miter lim="800000"/>
            <a:headEnd/>
            <a:tailEnd/>
          </a:ln>
        </p:spPr>
      </p:pic>
      <p:pic>
        <p:nvPicPr>
          <p:cNvPr id="48133" name="Picture 33" descr="CNRS"/>
          <p:cNvPicPr>
            <a:picLocks noChangeAspect="1" noChangeArrowheads="1"/>
          </p:cNvPicPr>
          <p:nvPr/>
        </p:nvPicPr>
        <p:blipFill>
          <a:blip r:embed="rId4" cstate="print"/>
          <a:srcRect/>
          <a:stretch>
            <a:fillRect/>
          </a:stretch>
        </p:blipFill>
        <p:spPr bwMode="auto">
          <a:xfrm>
            <a:off x="8316913" y="31750"/>
            <a:ext cx="795337" cy="368300"/>
          </a:xfrm>
          <a:prstGeom prst="rect">
            <a:avLst/>
          </a:prstGeom>
          <a:noFill/>
          <a:ln w="9525">
            <a:noFill/>
            <a:miter lim="800000"/>
            <a:headEnd/>
            <a:tailEnd/>
          </a:ln>
        </p:spPr>
      </p:pic>
      <p:sp>
        <p:nvSpPr>
          <p:cNvPr id="48134" name="Text Box 6"/>
          <p:cNvSpPr txBox="1">
            <a:spLocks noChangeArrowheads="1"/>
          </p:cNvSpPr>
          <p:nvPr/>
        </p:nvSpPr>
        <p:spPr bwMode="auto">
          <a:xfrm>
            <a:off x="323850" y="933450"/>
            <a:ext cx="8169275" cy="3505200"/>
          </a:xfrm>
          <a:prstGeom prst="rect">
            <a:avLst/>
          </a:prstGeom>
          <a:solidFill>
            <a:srgbClr val="FFFF99"/>
          </a:solidFill>
          <a:ln w="9525">
            <a:noFill/>
            <a:miter lim="800000"/>
            <a:headEnd/>
            <a:tailEnd/>
          </a:ln>
        </p:spPr>
        <p:txBody>
          <a:bodyPr wrap="none">
            <a:spAutoFit/>
          </a:bodyPr>
          <a:lstStyle/>
          <a:p>
            <a:pPr marL="342900" indent="-342900"/>
            <a:r>
              <a:rPr lang="fr-FR" sz="2400" b="1">
                <a:solidFill>
                  <a:srgbClr val="FF0000"/>
                </a:solidFill>
              </a:rPr>
              <a:t>Conclusions provisoires de ces expériences</a:t>
            </a:r>
          </a:p>
          <a:p>
            <a:pPr marL="342900" indent="-342900"/>
            <a:endParaRPr lang="fr-FR" sz="2000"/>
          </a:p>
          <a:p>
            <a:pPr marL="342900" indent="-342900"/>
            <a:r>
              <a:rPr lang="fr-FR" sz="2000" b="1"/>
              <a:t>Dans les conditions utilisées on observe : </a:t>
            </a:r>
          </a:p>
          <a:p>
            <a:pPr marL="342900" indent="-342900"/>
            <a:endParaRPr lang="fr-FR" sz="2000" b="1"/>
          </a:p>
          <a:p>
            <a:pPr marL="342900" indent="-342900">
              <a:buFontTx/>
              <a:buAutoNum type="alphaLcParenR"/>
            </a:pPr>
            <a:r>
              <a:rPr lang="fr-FR" sz="2000" b="1"/>
              <a:t>La formation d’une zone « primaire » </a:t>
            </a:r>
          </a:p>
          <a:p>
            <a:pPr marL="342900" indent="-342900">
              <a:buFontTx/>
              <a:buAutoNum type="alphaLcParenR"/>
            </a:pPr>
            <a:endParaRPr lang="fr-FR" sz="2000" b="1"/>
          </a:p>
          <a:p>
            <a:pPr marL="342900" indent="-342900">
              <a:buFontTx/>
              <a:buAutoNum type="alphaLcParenR"/>
            </a:pPr>
            <a:r>
              <a:rPr lang="fr-FR" sz="2000" b="1"/>
              <a:t>Sa détonation, provoquée ou spontanée</a:t>
            </a:r>
          </a:p>
          <a:p>
            <a:pPr marL="342900" indent="-342900">
              <a:buFontTx/>
              <a:buAutoNum type="alphaLcParenR"/>
            </a:pPr>
            <a:endParaRPr lang="fr-FR" sz="2000" b="1"/>
          </a:p>
          <a:p>
            <a:pPr marL="342900" indent="-342900">
              <a:buFontTx/>
              <a:buAutoNum type="alphaLcParenR"/>
            </a:pPr>
            <a:r>
              <a:rPr lang="fr-FR" sz="2000" b="1"/>
              <a:t>La transmission d’une détonation dans partie supérieure  de la </a:t>
            </a:r>
          </a:p>
          <a:p>
            <a:pPr marL="342900" indent="-342900"/>
            <a:r>
              <a:rPr lang="fr-FR" sz="2000" b="1"/>
              <a:t>                                                             charge NA ou NA-DCCNa</a:t>
            </a:r>
          </a:p>
          <a:p>
            <a:pPr marL="342900" indent="-342900"/>
            <a:endParaRPr lang="fr-FR" sz="2000" b="1"/>
          </a:p>
        </p:txBody>
      </p:sp>
      <p:sp>
        <p:nvSpPr>
          <p:cNvPr id="48135" name="Rectangle 30"/>
          <p:cNvSpPr>
            <a:spLocks noChangeArrowheads="1"/>
          </p:cNvSpPr>
          <p:nvPr/>
        </p:nvSpPr>
        <p:spPr bwMode="auto">
          <a:xfrm>
            <a:off x="1116013" y="115888"/>
            <a:ext cx="6624637" cy="239712"/>
          </a:xfrm>
          <a:prstGeom prst="rect">
            <a:avLst/>
          </a:prstGeom>
          <a:noFill/>
          <a:ln w="9525">
            <a:noFill/>
            <a:miter lim="800000"/>
            <a:headEnd/>
            <a:tailEnd/>
          </a:ln>
        </p:spPr>
        <p:txBody>
          <a:bodyPr anchor="ctr"/>
          <a:lstStyle/>
          <a:p>
            <a:pPr algn="ctr"/>
            <a:r>
              <a:rPr lang="fr-FR">
                <a:latin typeface="Trebuchet MS" pitchFamily="34" charset="0"/>
              </a:rPr>
              <a:t>Laboratoire de Combustion et de Détonique, UPR 9028 CNRS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8F81CD0A-95AF-4034-8D22-0F91A7CB5132}" type="slidenum">
              <a:rPr lang="fr-FR" smtClean="0"/>
              <a:pPr>
                <a:defRPr/>
              </a:pPr>
              <a:t>46</a:t>
            </a:fld>
            <a:endParaRPr lang="fr-FR"/>
          </a:p>
        </p:txBody>
      </p:sp>
      <p:sp>
        <p:nvSpPr>
          <p:cNvPr id="3" name="Titre 1"/>
          <p:cNvSpPr txBox="1">
            <a:spLocks/>
          </p:cNvSpPr>
          <p:nvPr/>
        </p:nvSpPr>
        <p:spPr>
          <a:xfrm>
            <a:off x="457200" y="274638"/>
            <a:ext cx="8229600" cy="1143000"/>
          </a:xfrm>
          <a:prstGeom prst="rect">
            <a:avLst/>
          </a:prstGeom>
        </p:spPr>
        <p:txBody>
          <a:bodyPr/>
          <a:lstStyle/>
          <a:p>
            <a:pPr algn="ctr" eaLnBrk="0" hangingPunct="0">
              <a:defRPr/>
            </a:pPr>
            <a:r>
              <a:rPr lang="fr-FR" sz="4400">
                <a:latin typeface="+mj-lt"/>
                <a:ea typeface="+mj-ea"/>
                <a:cs typeface="+mj-cs"/>
              </a:rPr>
              <a:t>La reconstitution</a:t>
            </a:r>
          </a:p>
        </p:txBody>
      </p:sp>
      <p:sp>
        <p:nvSpPr>
          <p:cNvPr id="4" name="Espace réservé du numéro de diapositive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838552D4-D483-4B52-95D8-323A7BF2CDDE}" type="slidenum">
              <a:rPr lang="fr-FR" sz="1200">
                <a:solidFill>
                  <a:schemeClr val="tx1">
                    <a:tint val="75000"/>
                  </a:schemeClr>
                </a:solidFill>
                <a:latin typeface="+mn-lt"/>
              </a:rPr>
              <a:pPr algn="r" fontAlgn="auto">
                <a:spcBef>
                  <a:spcPts val="0"/>
                </a:spcBef>
                <a:spcAft>
                  <a:spcPts val="0"/>
                </a:spcAft>
                <a:defRPr/>
              </a:pPr>
              <a:t>46</a:t>
            </a:fld>
            <a:endParaRPr lang="fr-FR" sz="1200">
              <a:solidFill>
                <a:schemeClr val="tx1">
                  <a:tint val="75000"/>
                </a:schemeClr>
              </a:solidFill>
              <a:latin typeface="+mn-lt"/>
            </a:endParaRPr>
          </a:p>
        </p:txBody>
      </p:sp>
      <p:pic>
        <p:nvPicPr>
          <p:cNvPr id="49157" name="Picture 4"/>
          <p:cNvPicPr>
            <a:picLocks noChangeAspect="1" noChangeArrowheads="1"/>
          </p:cNvPicPr>
          <p:nvPr/>
        </p:nvPicPr>
        <p:blipFill>
          <a:blip r:embed="rId2" cstate="print"/>
          <a:srcRect/>
          <a:stretch>
            <a:fillRect/>
          </a:stretch>
        </p:blipFill>
        <p:spPr bwMode="auto">
          <a:xfrm>
            <a:off x="1743075" y="1600200"/>
            <a:ext cx="565785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2"/>
          </p:nvPr>
        </p:nvSpPr>
        <p:spPr>
          <a:xfrm>
            <a:off x="6553200" y="6245225"/>
            <a:ext cx="2133600" cy="476250"/>
          </a:xfrm>
        </p:spPr>
        <p:txBody>
          <a:bodyPr/>
          <a:lstStyle/>
          <a:p>
            <a:pPr>
              <a:defRPr/>
            </a:pPr>
            <a:fld id="{5300C64A-B522-4959-8DEF-46B9EC976BAE}" type="slidenum">
              <a:rPr lang="fr-FR"/>
              <a:pPr>
                <a:defRPr/>
              </a:pPr>
              <a:t>47</a:t>
            </a:fld>
            <a:endParaRPr lang="fr-FR"/>
          </a:p>
        </p:txBody>
      </p:sp>
      <p:sp>
        <p:nvSpPr>
          <p:cNvPr id="50179" name="Rectangle 29"/>
          <p:cNvSpPr>
            <a:spLocks noChangeArrowheads="1"/>
          </p:cNvSpPr>
          <p:nvPr/>
        </p:nvSpPr>
        <p:spPr bwMode="auto">
          <a:xfrm>
            <a:off x="0" y="0"/>
            <a:ext cx="9144000" cy="401638"/>
          </a:xfrm>
          <a:prstGeom prst="rect">
            <a:avLst/>
          </a:prstGeom>
          <a:solidFill>
            <a:srgbClr val="99CCFF"/>
          </a:solidFill>
          <a:ln w="9525">
            <a:noFill/>
            <a:miter lim="800000"/>
            <a:headEnd/>
            <a:tailEnd/>
          </a:ln>
        </p:spPr>
        <p:txBody>
          <a:bodyPr wrap="none" anchor="ctr"/>
          <a:lstStyle/>
          <a:p>
            <a:endParaRPr lang="fr-FR"/>
          </a:p>
        </p:txBody>
      </p:sp>
      <p:pic>
        <p:nvPicPr>
          <p:cNvPr id="50180" name="Picture 31"/>
          <p:cNvPicPr>
            <a:picLocks noChangeArrowheads="1"/>
          </p:cNvPicPr>
          <p:nvPr/>
        </p:nvPicPr>
        <p:blipFill>
          <a:blip r:embed="rId3" cstate="print"/>
          <a:srcRect/>
          <a:stretch>
            <a:fillRect/>
          </a:stretch>
        </p:blipFill>
        <p:spPr bwMode="auto">
          <a:xfrm>
            <a:off x="0" y="0"/>
            <a:ext cx="611188" cy="333375"/>
          </a:xfrm>
          <a:prstGeom prst="rect">
            <a:avLst/>
          </a:prstGeom>
          <a:noFill/>
          <a:ln w="9525">
            <a:noFill/>
            <a:miter lim="800000"/>
            <a:headEnd/>
            <a:tailEnd/>
          </a:ln>
        </p:spPr>
      </p:pic>
      <p:pic>
        <p:nvPicPr>
          <p:cNvPr id="50181" name="Picture 33" descr="CNRS"/>
          <p:cNvPicPr>
            <a:picLocks noChangeAspect="1" noChangeArrowheads="1"/>
          </p:cNvPicPr>
          <p:nvPr/>
        </p:nvPicPr>
        <p:blipFill>
          <a:blip r:embed="rId4" cstate="print"/>
          <a:srcRect/>
          <a:stretch>
            <a:fillRect/>
          </a:stretch>
        </p:blipFill>
        <p:spPr bwMode="auto">
          <a:xfrm>
            <a:off x="8316913" y="31750"/>
            <a:ext cx="795337" cy="368300"/>
          </a:xfrm>
          <a:prstGeom prst="rect">
            <a:avLst/>
          </a:prstGeom>
          <a:noFill/>
          <a:ln w="9525">
            <a:noFill/>
            <a:miter lim="800000"/>
            <a:headEnd/>
            <a:tailEnd/>
          </a:ln>
        </p:spPr>
      </p:pic>
      <p:sp>
        <p:nvSpPr>
          <p:cNvPr id="50182" name="Text Box 6"/>
          <p:cNvSpPr txBox="1">
            <a:spLocks noChangeArrowheads="1"/>
          </p:cNvSpPr>
          <p:nvPr/>
        </p:nvSpPr>
        <p:spPr bwMode="auto">
          <a:xfrm>
            <a:off x="3470275" y="614363"/>
            <a:ext cx="2441575" cy="396875"/>
          </a:xfrm>
          <a:prstGeom prst="rect">
            <a:avLst/>
          </a:prstGeom>
          <a:noFill/>
          <a:ln w="9525">
            <a:noFill/>
            <a:miter lim="800000"/>
            <a:headEnd/>
            <a:tailEnd/>
          </a:ln>
        </p:spPr>
        <p:txBody>
          <a:bodyPr wrap="none">
            <a:spAutoFit/>
          </a:bodyPr>
          <a:lstStyle/>
          <a:p>
            <a:pPr algn="ctr"/>
            <a:r>
              <a:rPr lang="fr-FR" sz="2000" b="1">
                <a:solidFill>
                  <a:srgbClr val="FF0000"/>
                </a:solidFill>
              </a:rPr>
              <a:t>1 - PROPAGATION</a:t>
            </a:r>
          </a:p>
        </p:txBody>
      </p:sp>
      <p:sp>
        <p:nvSpPr>
          <p:cNvPr id="50183" name="Text Box 7"/>
          <p:cNvSpPr txBox="1">
            <a:spLocks noChangeArrowheads="1"/>
          </p:cNvSpPr>
          <p:nvPr/>
        </p:nvSpPr>
        <p:spPr bwMode="auto">
          <a:xfrm>
            <a:off x="231775" y="1720850"/>
            <a:ext cx="184150" cy="366713"/>
          </a:xfrm>
          <a:prstGeom prst="rect">
            <a:avLst/>
          </a:prstGeom>
          <a:noFill/>
          <a:ln w="9525">
            <a:noFill/>
            <a:miter lim="800000"/>
            <a:headEnd/>
            <a:tailEnd/>
          </a:ln>
        </p:spPr>
        <p:txBody>
          <a:bodyPr wrap="none">
            <a:spAutoFit/>
          </a:bodyPr>
          <a:lstStyle/>
          <a:p>
            <a:endParaRPr lang="fr-FR"/>
          </a:p>
        </p:txBody>
      </p:sp>
      <p:sp>
        <p:nvSpPr>
          <p:cNvPr id="50184" name="AutoShape 10">
            <a:hlinkClick r:id="" action="ppaction://noaction" highlightClick="1"/>
          </p:cNvPr>
          <p:cNvSpPr>
            <a:spLocks noChangeArrowheads="1"/>
          </p:cNvSpPr>
          <p:nvPr/>
        </p:nvSpPr>
        <p:spPr bwMode="auto">
          <a:xfrm>
            <a:off x="539750" y="2997200"/>
            <a:ext cx="1042988" cy="1042988"/>
          </a:xfrm>
          <a:prstGeom prst="actionButtonMovie">
            <a:avLst/>
          </a:prstGeom>
          <a:solidFill>
            <a:schemeClr val="accent1"/>
          </a:solidFill>
          <a:ln w="9525">
            <a:noFill/>
            <a:miter lim="800000"/>
            <a:headEnd/>
            <a:tailEnd/>
          </a:ln>
        </p:spPr>
        <p:txBody>
          <a:bodyPr wrap="none" anchor="ctr"/>
          <a:lstStyle/>
          <a:p>
            <a:endParaRPr lang="fr-FR"/>
          </a:p>
        </p:txBody>
      </p:sp>
      <p:pic>
        <p:nvPicPr>
          <p:cNvPr id="9" name="01_propagation.AVI">
            <a:hlinkClick r:id="" action="ppaction://media"/>
          </p:cNvPr>
          <p:cNvPicPr>
            <a:picLocks noRot="1" noChangeAspect="1" noChangeArrowheads="1"/>
          </p:cNvPicPr>
          <p:nvPr>
            <a:videoFile r:link="rId1"/>
          </p:nvPr>
        </p:nvPicPr>
        <p:blipFill>
          <a:blip r:embed="rId5" cstate="print"/>
          <a:srcRect/>
          <a:stretch>
            <a:fillRect/>
          </a:stretch>
        </p:blipFill>
        <p:spPr bwMode="auto">
          <a:xfrm>
            <a:off x="1692275" y="1341438"/>
            <a:ext cx="6586538" cy="5332412"/>
          </a:xfrm>
          <a:prstGeom prst="rect">
            <a:avLst/>
          </a:prstGeom>
          <a:noFill/>
          <a:ln w="9525">
            <a:noFill/>
            <a:miter lim="800000"/>
            <a:headEnd/>
            <a:tailEnd/>
          </a:ln>
        </p:spPr>
      </p:pic>
      <p:sp>
        <p:nvSpPr>
          <p:cNvPr id="50186" name="Rectangle 30"/>
          <p:cNvSpPr>
            <a:spLocks noChangeArrowheads="1"/>
          </p:cNvSpPr>
          <p:nvPr/>
        </p:nvSpPr>
        <p:spPr bwMode="auto">
          <a:xfrm>
            <a:off x="1116013" y="115888"/>
            <a:ext cx="6624637" cy="239712"/>
          </a:xfrm>
          <a:prstGeom prst="rect">
            <a:avLst/>
          </a:prstGeom>
          <a:noFill/>
          <a:ln w="9525">
            <a:noFill/>
            <a:miter lim="800000"/>
            <a:headEnd/>
            <a:tailEnd/>
          </a:ln>
        </p:spPr>
        <p:txBody>
          <a:bodyPr anchor="ctr"/>
          <a:lstStyle/>
          <a:p>
            <a:pPr algn="ctr"/>
            <a:r>
              <a:rPr lang="fr-FR">
                <a:latin typeface="Trebuchet MS" pitchFamily="34" charset="0"/>
              </a:rPr>
              <a:t>Laboratoire de Combustion et de Détonique, UPR 9028 CNRS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2"/>
          </p:nvPr>
        </p:nvSpPr>
        <p:spPr>
          <a:xfrm>
            <a:off x="6553200" y="6245225"/>
            <a:ext cx="2133600" cy="476250"/>
          </a:xfrm>
        </p:spPr>
        <p:txBody>
          <a:bodyPr/>
          <a:lstStyle/>
          <a:p>
            <a:pPr>
              <a:defRPr/>
            </a:pPr>
            <a:fld id="{E155C02C-1E6B-4412-ABED-773E9044BE92}" type="slidenum">
              <a:rPr lang="fr-FR"/>
              <a:pPr>
                <a:defRPr/>
              </a:pPr>
              <a:t>48</a:t>
            </a:fld>
            <a:endParaRPr lang="fr-FR"/>
          </a:p>
        </p:txBody>
      </p:sp>
      <p:sp>
        <p:nvSpPr>
          <p:cNvPr id="51203" name="Rectangle 29"/>
          <p:cNvSpPr>
            <a:spLocks noChangeArrowheads="1"/>
          </p:cNvSpPr>
          <p:nvPr/>
        </p:nvSpPr>
        <p:spPr bwMode="auto">
          <a:xfrm>
            <a:off x="0" y="0"/>
            <a:ext cx="9144000" cy="401638"/>
          </a:xfrm>
          <a:prstGeom prst="rect">
            <a:avLst/>
          </a:prstGeom>
          <a:solidFill>
            <a:srgbClr val="99CCFF"/>
          </a:solidFill>
          <a:ln w="9525">
            <a:noFill/>
            <a:miter lim="800000"/>
            <a:headEnd/>
            <a:tailEnd/>
          </a:ln>
        </p:spPr>
        <p:txBody>
          <a:bodyPr wrap="none" anchor="ctr"/>
          <a:lstStyle/>
          <a:p>
            <a:endParaRPr lang="fr-FR"/>
          </a:p>
        </p:txBody>
      </p:sp>
      <p:pic>
        <p:nvPicPr>
          <p:cNvPr id="51204" name="Picture 31"/>
          <p:cNvPicPr>
            <a:picLocks noChangeArrowheads="1"/>
          </p:cNvPicPr>
          <p:nvPr/>
        </p:nvPicPr>
        <p:blipFill>
          <a:blip r:embed="rId3" cstate="print"/>
          <a:srcRect/>
          <a:stretch>
            <a:fillRect/>
          </a:stretch>
        </p:blipFill>
        <p:spPr bwMode="auto">
          <a:xfrm>
            <a:off x="0" y="0"/>
            <a:ext cx="611188" cy="333375"/>
          </a:xfrm>
          <a:prstGeom prst="rect">
            <a:avLst/>
          </a:prstGeom>
          <a:noFill/>
          <a:ln w="9525">
            <a:noFill/>
            <a:miter lim="800000"/>
            <a:headEnd/>
            <a:tailEnd/>
          </a:ln>
        </p:spPr>
      </p:pic>
      <p:pic>
        <p:nvPicPr>
          <p:cNvPr id="51205" name="Picture 33" descr="CNRS"/>
          <p:cNvPicPr>
            <a:picLocks noChangeAspect="1" noChangeArrowheads="1"/>
          </p:cNvPicPr>
          <p:nvPr/>
        </p:nvPicPr>
        <p:blipFill>
          <a:blip r:embed="rId4" cstate="print"/>
          <a:srcRect/>
          <a:stretch>
            <a:fillRect/>
          </a:stretch>
        </p:blipFill>
        <p:spPr bwMode="auto">
          <a:xfrm>
            <a:off x="8316913" y="31750"/>
            <a:ext cx="795337" cy="368300"/>
          </a:xfrm>
          <a:prstGeom prst="rect">
            <a:avLst/>
          </a:prstGeom>
          <a:noFill/>
          <a:ln w="9525">
            <a:noFill/>
            <a:miter lim="800000"/>
            <a:headEnd/>
            <a:tailEnd/>
          </a:ln>
        </p:spPr>
      </p:pic>
      <p:sp>
        <p:nvSpPr>
          <p:cNvPr id="51206" name="Text Box 6"/>
          <p:cNvSpPr txBox="1">
            <a:spLocks noChangeArrowheads="1"/>
          </p:cNvSpPr>
          <p:nvPr/>
        </p:nvSpPr>
        <p:spPr bwMode="auto">
          <a:xfrm>
            <a:off x="3802063" y="614363"/>
            <a:ext cx="1779587" cy="396875"/>
          </a:xfrm>
          <a:prstGeom prst="rect">
            <a:avLst/>
          </a:prstGeom>
          <a:noFill/>
          <a:ln w="9525">
            <a:noFill/>
            <a:miter lim="800000"/>
            <a:headEnd/>
            <a:tailEnd/>
          </a:ln>
        </p:spPr>
        <p:txBody>
          <a:bodyPr wrap="none">
            <a:spAutoFit/>
          </a:bodyPr>
          <a:lstStyle/>
          <a:p>
            <a:pPr algn="ctr"/>
            <a:r>
              <a:rPr lang="fr-FR" sz="2000" b="1">
                <a:solidFill>
                  <a:srgbClr val="FF0000"/>
                </a:solidFill>
              </a:rPr>
              <a:t>2 - POUSSEE</a:t>
            </a:r>
          </a:p>
        </p:txBody>
      </p:sp>
      <p:sp>
        <p:nvSpPr>
          <p:cNvPr id="51207" name="Text Box 7"/>
          <p:cNvSpPr txBox="1">
            <a:spLocks noChangeArrowheads="1"/>
          </p:cNvSpPr>
          <p:nvPr/>
        </p:nvSpPr>
        <p:spPr bwMode="auto">
          <a:xfrm>
            <a:off x="231775" y="1720850"/>
            <a:ext cx="184150" cy="366713"/>
          </a:xfrm>
          <a:prstGeom prst="rect">
            <a:avLst/>
          </a:prstGeom>
          <a:noFill/>
          <a:ln w="9525">
            <a:noFill/>
            <a:miter lim="800000"/>
            <a:headEnd/>
            <a:tailEnd/>
          </a:ln>
        </p:spPr>
        <p:txBody>
          <a:bodyPr wrap="none">
            <a:spAutoFit/>
          </a:bodyPr>
          <a:lstStyle/>
          <a:p>
            <a:endParaRPr lang="fr-FR"/>
          </a:p>
        </p:txBody>
      </p:sp>
      <p:sp>
        <p:nvSpPr>
          <p:cNvPr id="51208" name="AutoShape 10">
            <a:hlinkClick r:id="" action="ppaction://noaction" highlightClick="1"/>
          </p:cNvPr>
          <p:cNvSpPr>
            <a:spLocks noChangeArrowheads="1"/>
          </p:cNvSpPr>
          <p:nvPr/>
        </p:nvSpPr>
        <p:spPr bwMode="auto">
          <a:xfrm>
            <a:off x="323850" y="2997200"/>
            <a:ext cx="1042988" cy="1042988"/>
          </a:xfrm>
          <a:prstGeom prst="actionButtonMovie">
            <a:avLst/>
          </a:prstGeom>
          <a:solidFill>
            <a:schemeClr val="accent1"/>
          </a:solidFill>
          <a:ln w="9525">
            <a:noFill/>
            <a:miter lim="800000"/>
            <a:headEnd/>
            <a:tailEnd/>
          </a:ln>
        </p:spPr>
        <p:txBody>
          <a:bodyPr wrap="none" anchor="ctr"/>
          <a:lstStyle/>
          <a:p>
            <a:endParaRPr lang="fr-FR"/>
          </a:p>
        </p:txBody>
      </p:sp>
      <p:pic>
        <p:nvPicPr>
          <p:cNvPr id="9" name="02_poussee.AVI">
            <a:hlinkClick r:id="" action="ppaction://media"/>
          </p:cNvPr>
          <p:cNvPicPr>
            <a:picLocks noRot="1" noChangeAspect="1" noChangeArrowheads="1"/>
          </p:cNvPicPr>
          <p:nvPr>
            <a:videoFile r:link="rId1"/>
          </p:nvPr>
        </p:nvPicPr>
        <p:blipFill>
          <a:blip r:embed="rId5" cstate="print"/>
          <a:srcRect/>
          <a:stretch>
            <a:fillRect/>
          </a:stretch>
        </p:blipFill>
        <p:spPr bwMode="auto">
          <a:xfrm>
            <a:off x="1476375" y="1341438"/>
            <a:ext cx="6586538" cy="5332412"/>
          </a:xfrm>
          <a:prstGeom prst="rect">
            <a:avLst/>
          </a:prstGeom>
          <a:noFill/>
          <a:ln w="9525">
            <a:noFill/>
            <a:miter lim="800000"/>
            <a:headEnd/>
            <a:tailEnd/>
          </a:ln>
        </p:spPr>
      </p:pic>
      <p:sp>
        <p:nvSpPr>
          <p:cNvPr id="51210" name="Rectangle 30"/>
          <p:cNvSpPr>
            <a:spLocks noChangeArrowheads="1"/>
          </p:cNvSpPr>
          <p:nvPr/>
        </p:nvSpPr>
        <p:spPr bwMode="auto">
          <a:xfrm>
            <a:off x="1116013" y="115888"/>
            <a:ext cx="6624637" cy="239712"/>
          </a:xfrm>
          <a:prstGeom prst="rect">
            <a:avLst/>
          </a:prstGeom>
          <a:noFill/>
          <a:ln w="9525">
            <a:noFill/>
            <a:miter lim="800000"/>
            <a:headEnd/>
            <a:tailEnd/>
          </a:ln>
        </p:spPr>
        <p:txBody>
          <a:bodyPr anchor="ctr"/>
          <a:lstStyle/>
          <a:p>
            <a:pPr algn="ctr"/>
            <a:r>
              <a:rPr lang="fr-FR">
                <a:latin typeface="Trebuchet MS" pitchFamily="34" charset="0"/>
              </a:rPr>
              <a:t>Laboratoire de Combustion et de Détonique, UPR 9028 CNRS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6553200" y="6245225"/>
            <a:ext cx="2133600" cy="476250"/>
          </a:xfrm>
        </p:spPr>
        <p:txBody>
          <a:bodyPr/>
          <a:lstStyle/>
          <a:p>
            <a:pPr>
              <a:defRPr/>
            </a:pPr>
            <a:fld id="{55661191-F5DE-4CEC-9C4A-A1418790F17E}" type="slidenum">
              <a:rPr lang="fr-FR"/>
              <a:pPr>
                <a:defRPr/>
              </a:pPr>
              <a:t>49</a:t>
            </a:fld>
            <a:endParaRPr lang="fr-FR"/>
          </a:p>
        </p:txBody>
      </p:sp>
      <p:sp>
        <p:nvSpPr>
          <p:cNvPr id="52227" name="Text Box 4"/>
          <p:cNvSpPr txBox="1">
            <a:spLocks noChangeArrowheads="1"/>
          </p:cNvSpPr>
          <p:nvPr/>
        </p:nvSpPr>
        <p:spPr bwMode="auto">
          <a:xfrm>
            <a:off x="5059363" y="2452688"/>
            <a:ext cx="2933700" cy="915987"/>
          </a:xfrm>
          <a:prstGeom prst="rect">
            <a:avLst/>
          </a:prstGeom>
          <a:noFill/>
          <a:ln w="9525">
            <a:noFill/>
            <a:miter lim="800000"/>
            <a:headEnd/>
            <a:tailEnd/>
          </a:ln>
        </p:spPr>
        <p:txBody>
          <a:bodyPr wrap="none">
            <a:spAutoFit/>
          </a:bodyPr>
          <a:lstStyle/>
          <a:p>
            <a:pPr algn="r" eaLnBrk="0" hangingPunct="0"/>
            <a:r>
              <a:rPr lang="fr-FR">
                <a:solidFill>
                  <a:schemeClr val="bg1"/>
                </a:solidFill>
                <a:latin typeface="Times New Roman" pitchFamily="18" charset="0"/>
              </a:rPr>
              <a:t>nitrate d’ammonium</a:t>
            </a:r>
          </a:p>
          <a:p>
            <a:pPr algn="r" eaLnBrk="0" hangingPunct="0"/>
            <a:r>
              <a:rPr lang="fr-FR">
                <a:solidFill>
                  <a:schemeClr val="bg1"/>
                </a:solidFill>
                <a:latin typeface="Times New Roman" pitchFamily="18" charset="0"/>
              </a:rPr>
              <a:t>(cas défavorable à l’amorçage</a:t>
            </a:r>
          </a:p>
          <a:p>
            <a:pPr algn="r" eaLnBrk="0" hangingPunct="0"/>
            <a:r>
              <a:rPr lang="fr-FR">
                <a:solidFill>
                  <a:schemeClr val="bg1"/>
                </a:solidFill>
                <a:latin typeface="Times New Roman" pitchFamily="18" charset="0"/>
                <a:sym typeface="Symbol" pitchFamily="18" charset="2"/>
              </a:rPr>
              <a:t> cinétique lente : G = 2,52)</a:t>
            </a:r>
            <a:endParaRPr lang="fr-FR">
              <a:solidFill>
                <a:schemeClr val="bg1"/>
              </a:solidFill>
              <a:latin typeface="Times New Roman" pitchFamily="18" charset="0"/>
            </a:endParaRPr>
          </a:p>
        </p:txBody>
      </p:sp>
      <p:sp>
        <p:nvSpPr>
          <p:cNvPr id="52228" name="Line 5"/>
          <p:cNvSpPr>
            <a:spLocks noChangeShapeType="1"/>
          </p:cNvSpPr>
          <p:nvPr/>
        </p:nvSpPr>
        <p:spPr bwMode="auto">
          <a:xfrm flipV="1">
            <a:off x="2135188" y="3743325"/>
            <a:ext cx="120650" cy="298450"/>
          </a:xfrm>
          <a:prstGeom prst="line">
            <a:avLst/>
          </a:prstGeom>
          <a:noFill/>
          <a:ln w="12700">
            <a:solidFill>
              <a:schemeClr val="bg1"/>
            </a:solidFill>
            <a:round/>
            <a:headEnd/>
            <a:tailEnd/>
          </a:ln>
        </p:spPr>
        <p:txBody>
          <a:bodyPr wrap="none" anchor="ctr"/>
          <a:lstStyle/>
          <a:p>
            <a:endParaRPr lang="fr-FR"/>
          </a:p>
        </p:txBody>
      </p:sp>
      <p:sp>
        <p:nvSpPr>
          <p:cNvPr id="52229" name="Line 6"/>
          <p:cNvSpPr>
            <a:spLocks noChangeShapeType="1"/>
          </p:cNvSpPr>
          <p:nvPr/>
        </p:nvSpPr>
        <p:spPr bwMode="auto">
          <a:xfrm flipH="1">
            <a:off x="7013575" y="3373438"/>
            <a:ext cx="204788" cy="373062"/>
          </a:xfrm>
          <a:prstGeom prst="line">
            <a:avLst/>
          </a:prstGeom>
          <a:noFill/>
          <a:ln w="12700">
            <a:solidFill>
              <a:schemeClr val="bg1"/>
            </a:solidFill>
            <a:round/>
            <a:headEnd/>
            <a:tailEnd/>
          </a:ln>
        </p:spPr>
        <p:txBody>
          <a:bodyPr wrap="none" anchor="ctr"/>
          <a:lstStyle/>
          <a:p>
            <a:endParaRPr lang="fr-FR"/>
          </a:p>
        </p:txBody>
      </p:sp>
      <p:sp>
        <p:nvSpPr>
          <p:cNvPr id="52230" name="Text Box 7"/>
          <p:cNvSpPr txBox="1">
            <a:spLocks noChangeArrowheads="1"/>
          </p:cNvSpPr>
          <p:nvPr/>
        </p:nvSpPr>
        <p:spPr bwMode="auto">
          <a:xfrm>
            <a:off x="2038350" y="3338513"/>
            <a:ext cx="692150" cy="366712"/>
          </a:xfrm>
          <a:prstGeom prst="rect">
            <a:avLst/>
          </a:prstGeom>
          <a:noFill/>
          <a:ln w="9525">
            <a:noFill/>
            <a:miter lim="800000"/>
            <a:headEnd/>
            <a:tailEnd/>
          </a:ln>
        </p:spPr>
        <p:txBody>
          <a:bodyPr wrap="none">
            <a:spAutoFit/>
          </a:bodyPr>
          <a:lstStyle/>
          <a:p>
            <a:pPr algn="ctr" eaLnBrk="0" hangingPunct="0"/>
            <a:r>
              <a:rPr lang="fr-FR">
                <a:solidFill>
                  <a:schemeClr val="bg1"/>
                </a:solidFill>
                <a:latin typeface="Times New Roman" pitchFamily="18" charset="0"/>
              </a:rPr>
              <a:t>béton</a:t>
            </a:r>
            <a:endParaRPr lang="fr-FR" i="1">
              <a:solidFill>
                <a:schemeClr val="bg1"/>
              </a:solidFill>
              <a:latin typeface="Times New Roman" pitchFamily="18" charset="0"/>
            </a:endParaRPr>
          </a:p>
        </p:txBody>
      </p:sp>
      <p:sp>
        <p:nvSpPr>
          <p:cNvPr id="52231" name="Line 8"/>
          <p:cNvSpPr>
            <a:spLocks noChangeShapeType="1"/>
          </p:cNvSpPr>
          <p:nvPr/>
        </p:nvSpPr>
        <p:spPr bwMode="auto">
          <a:xfrm flipV="1">
            <a:off x="1835150" y="6524625"/>
            <a:ext cx="757238" cy="1588"/>
          </a:xfrm>
          <a:prstGeom prst="line">
            <a:avLst/>
          </a:prstGeom>
          <a:noFill/>
          <a:ln w="9525">
            <a:solidFill>
              <a:srgbClr val="CC99FF"/>
            </a:solidFill>
            <a:round/>
            <a:headEnd type="stealth" w="sm" len="med"/>
            <a:tailEnd type="stealth" w="sm" len="med"/>
          </a:ln>
        </p:spPr>
        <p:txBody>
          <a:bodyPr wrap="none" anchor="ctr"/>
          <a:lstStyle/>
          <a:p>
            <a:endParaRPr lang="fr-FR"/>
          </a:p>
        </p:txBody>
      </p:sp>
      <p:sp>
        <p:nvSpPr>
          <p:cNvPr id="52232" name="Text Box 9"/>
          <p:cNvSpPr txBox="1">
            <a:spLocks noChangeArrowheads="1"/>
          </p:cNvSpPr>
          <p:nvPr/>
        </p:nvSpPr>
        <p:spPr bwMode="auto">
          <a:xfrm>
            <a:off x="1908175" y="6521450"/>
            <a:ext cx="506413" cy="336550"/>
          </a:xfrm>
          <a:prstGeom prst="rect">
            <a:avLst/>
          </a:prstGeom>
          <a:noFill/>
          <a:ln w="9525">
            <a:noFill/>
            <a:miter lim="800000"/>
            <a:headEnd/>
            <a:tailEnd/>
          </a:ln>
        </p:spPr>
        <p:txBody>
          <a:bodyPr wrap="none">
            <a:spAutoFit/>
          </a:bodyPr>
          <a:lstStyle/>
          <a:p>
            <a:pPr algn="ctr" eaLnBrk="0" hangingPunct="0"/>
            <a:r>
              <a:rPr lang="fr-FR" sz="1600" b="1">
                <a:solidFill>
                  <a:srgbClr val="CC99FF"/>
                </a:solidFill>
                <a:latin typeface="Times New Roman" pitchFamily="18" charset="0"/>
              </a:rPr>
              <a:t>1 m</a:t>
            </a:r>
          </a:p>
        </p:txBody>
      </p:sp>
      <p:sp>
        <p:nvSpPr>
          <p:cNvPr id="52233" name="Rectangle 29"/>
          <p:cNvSpPr>
            <a:spLocks noChangeArrowheads="1"/>
          </p:cNvSpPr>
          <p:nvPr/>
        </p:nvSpPr>
        <p:spPr bwMode="auto">
          <a:xfrm>
            <a:off x="0" y="0"/>
            <a:ext cx="9144000" cy="401638"/>
          </a:xfrm>
          <a:prstGeom prst="rect">
            <a:avLst/>
          </a:prstGeom>
          <a:solidFill>
            <a:srgbClr val="99CCFF"/>
          </a:solidFill>
          <a:ln w="9525">
            <a:noFill/>
            <a:miter lim="800000"/>
            <a:headEnd/>
            <a:tailEnd/>
          </a:ln>
        </p:spPr>
        <p:txBody>
          <a:bodyPr wrap="none" anchor="ctr"/>
          <a:lstStyle/>
          <a:p>
            <a:endParaRPr lang="fr-FR"/>
          </a:p>
        </p:txBody>
      </p:sp>
      <p:pic>
        <p:nvPicPr>
          <p:cNvPr id="52234" name="Picture 31"/>
          <p:cNvPicPr>
            <a:picLocks noChangeArrowheads="1"/>
          </p:cNvPicPr>
          <p:nvPr/>
        </p:nvPicPr>
        <p:blipFill>
          <a:blip r:embed="rId3" cstate="print"/>
          <a:srcRect/>
          <a:stretch>
            <a:fillRect/>
          </a:stretch>
        </p:blipFill>
        <p:spPr bwMode="auto">
          <a:xfrm>
            <a:off x="0" y="0"/>
            <a:ext cx="611188" cy="333375"/>
          </a:xfrm>
          <a:prstGeom prst="rect">
            <a:avLst/>
          </a:prstGeom>
          <a:noFill/>
          <a:ln w="9525">
            <a:noFill/>
            <a:miter lim="800000"/>
            <a:headEnd/>
            <a:tailEnd/>
          </a:ln>
        </p:spPr>
      </p:pic>
      <p:pic>
        <p:nvPicPr>
          <p:cNvPr id="52235" name="Picture 33" descr="CNRS"/>
          <p:cNvPicPr>
            <a:picLocks noChangeAspect="1" noChangeArrowheads="1"/>
          </p:cNvPicPr>
          <p:nvPr/>
        </p:nvPicPr>
        <p:blipFill>
          <a:blip r:embed="rId4" cstate="print"/>
          <a:srcRect/>
          <a:stretch>
            <a:fillRect/>
          </a:stretch>
        </p:blipFill>
        <p:spPr bwMode="auto">
          <a:xfrm>
            <a:off x="8316913" y="31750"/>
            <a:ext cx="795337" cy="368300"/>
          </a:xfrm>
          <a:prstGeom prst="rect">
            <a:avLst/>
          </a:prstGeom>
          <a:noFill/>
          <a:ln w="9525">
            <a:noFill/>
            <a:miter lim="800000"/>
            <a:headEnd/>
            <a:tailEnd/>
          </a:ln>
        </p:spPr>
      </p:pic>
      <p:sp>
        <p:nvSpPr>
          <p:cNvPr id="52236" name="Text Box 16"/>
          <p:cNvSpPr txBox="1">
            <a:spLocks noChangeArrowheads="1"/>
          </p:cNvSpPr>
          <p:nvPr/>
        </p:nvSpPr>
        <p:spPr bwMode="auto">
          <a:xfrm>
            <a:off x="4041775" y="404813"/>
            <a:ext cx="1071563" cy="396875"/>
          </a:xfrm>
          <a:prstGeom prst="rect">
            <a:avLst/>
          </a:prstGeom>
          <a:noFill/>
          <a:ln w="9525">
            <a:noFill/>
            <a:miter lim="800000"/>
            <a:headEnd/>
            <a:tailEnd/>
          </a:ln>
        </p:spPr>
        <p:txBody>
          <a:bodyPr wrap="none">
            <a:spAutoFit/>
          </a:bodyPr>
          <a:lstStyle/>
          <a:p>
            <a:pPr algn="ctr"/>
            <a:r>
              <a:rPr lang="fr-FR" sz="2000" b="1">
                <a:solidFill>
                  <a:srgbClr val="FF0000"/>
                </a:solidFill>
              </a:rPr>
              <a:t>3 - VOL</a:t>
            </a:r>
          </a:p>
        </p:txBody>
      </p:sp>
      <p:sp>
        <p:nvSpPr>
          <p:cNvPr id="52237" name="AutoShape 17">
            <a:hlinkClick r:id="" action="ppaction://noaction" highlightClick="1"/>
          </p:cNvPr>
          <p:cNvSpPr>
            <a:spLocks noChangeArrowheads="1"/>
          </p:cNvSpPr>
          <p:nvPr/>
        </p:nvSpPr>
        <p:spPr bwMode="auto">
          <a:xfrm>
            <a:off x="250825" y="2781300"/>
            <a:ext cx="1042988" cy="1042988"/>
          </a:xfrm>
          <a:prstGeom prst="actionButtonMovie">
            <a:avLst/>
          </a:prstGeom>
          <a:solidFill>
            <a:schemeClr val="accent1"/>
          </a:solidFill>
          <a:ln w="9525">
            <a:noFill/>
            <a:miter lim="800000"/>
            <a:headEnd/>
            <a:tailEnd/>
          </a:ln>
        </p:spPr>
        <p:txBody>
          <a:bodyPr wrap="none" anchor="ctr"/>
          <a:lstStyle/>
          <a:p>
            <a:endParaRPr lang="fr-FR"/>
          </a:p>
        </p:txBody>
      </p:sp>
      <p:pic>
        <p:nvPicPr>
          <p:cNvPr id="14" name="03_vol.AVI">
            <a:hlinkClick r:id="" action="ppaction://media"/>
          </p:cNvPr>
          <p:cNvPicPr>
            <a:picLocks noRot="1" noChangeAspect="1" noChangeArrowheads="1"/>
          </p:cNvPicPr>
          <p:nvPr>
            <a:videoFile r:link="rId1"/>
          </p:nvPr>
        </p:nvPicPr>
        <p:blipFill>
          <a:blip r:embed="rId5" cstate="print"/>
          <a:srcRect/>
          <a:stretch>
            <a:fillRect/>
          </a:stretch>
        </p:blipFill>
        <p:spPr bwMode="auto">
          <a:xfrm>
            <a:off x="1331913" y="1052513"/>
            <a:ext cx="6586537" cy="5332412"/>
          </a:xfrm>
          <a:prstGeom prst="rect">
            <a:avLst/>
          </a:prstGeom>
          <a:noFill/>
          <a:ln w="9525">
            <a:noFill/>
            <a:miter lim="800000"/>
            <a:headEnd/>
            <a:tailEnd/>
          </a:ln>
        </p:spPr>
      </p:pic>
      <p:sp>
        <p:nvSpPr>
          <p:cNvPr id="52239" name="Rectangle 30"/>
          <p:cNvSpPr>
            <a:spLocks noChangeArrowheads="1"/>
          </p:cNvSpPr>
          <p:nvPr/>
        </p:nvSpPr>
        <p:spPr bwMode="auto">
          <a:xfrm>
            <a:off x="1116013" y="115888"/>
            <a:ext cx="6624637" cy="239712"/>
          </a:xfrm>
          <a:prstGeom prst="rect">
            <a:avLst/>
          </a:prstGeom>
          <a:noFill/>
          <a:ln w="9525">
            <a:noFill/>
            <a:miter lim="800000"/>
            <a:headEnd/>
            <a:tailEnd/>
          </a:ln>
        </p:spPr>
        <p:txBody>
          <a:bodyPr anchor="ctr"/>
          <a:lstStyle/>
          <a:p>
            <a:pPr algn="ctr"/>
            <a:r>
              <a:rPr lang="fr-FR">
                <a:latin typeface="Trebuchet MS" pitchFamily="34" charset="0"/>
              </a:rPr>
              <a:t>Laboratoire de Combustion et de Détonique, UPR 9028 CNRS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9750" y="333375"/>
            <a:ext cx="7858125" cy="5895975"/>
          </a:xfrm>
          <a:prstGeom prst="rect">
            <a:avLst/>
          </a:prstGeom>
          <a:noFill/>
          <a:ln w="9525">
            <a:noFill/>
            <a:round/>
            <a:headEnd/>
            <a:tailEnd/>
          </a:ln>
        </p:spPr>
      </p:pic>
      <p:sp>
        <p:nvSpPr>
          <p:cNvPr id="3" name="Espace réservé du numéro de diapositive 2"/>
          <p:cNvSpPr>
            <a:spLocks noGrp="1"/>
          </p:cNvSpPr>
          <p:nvPr>
            <p:ph type="sldNum" sz="quarter" idx="12"/>
          </p:nvPr>
        </p:nvSpPr>
        <p:spPr/>
        <p:txBody>
          <a:bodyPr/>
          <a:lstStyle/>
          <a:p>
            <a:pPr>
              <a:defRPr/>
            </a:pPr>
            <a:fld id="{714033B6-9F47-4FC3-B06B-1CED467DA529}" type="slidenum">
              <a:rPr lang="fr-FR" smtClean="0"/>
              <a:pPr>
                <a:defRPr/>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2"/>
          </p:nvPr>
        </p:nvSpPr>
        <p:spPr>
          <a:xfrm>
            <a:off x="6553200" y="6245225"/>
            <a:ext cx="2133600" cy="476250"/>
          </a:xfrm>
        </p:spPr>
        <p:txBody>
          <a:bodyPr/>
          <a:lstStyle/>
          <a:p>
            <a:pPr>
              <a:defRPr/>
            </a:pPr>
            <a:fld id="{D4A0F146-67E4-4318-95F6-BFD1DD8D99D7}" type="slidenum">
              <a:rPr lang="fr-FR"/>
              <a:pPr>
                <a:defRPr/>
              </a:pPr>
              <a:t>50</a:t>
            </a:fld>
            <a:endParaRPr lang="fr-FR"/>
          </a:p>
        </p:txBody>
      </p:sp>
      <p:sp>
        <p:nvSpPr>
          <p:cNvPr id="53251" name="Rectangle 29"/>
          <p:cNvSpPr>
            <a:spLocks noChangeArrowheads="1"/>
          </p:cNvSpPr>
          <p:nvPr/>
        </p:nvSpPr>
        <p:spPr bwMode="auto">
          <a:xfrm>
            <a:off x="0" y="0"/>
            <a:ext cx="9144000" cy="401638"/>
          </a:xfrm>
          <a:prstGeom prst="rect">
            <a:avLst/>
          </a:prstGeom>
          <a:solidFill>
            <a:srgbClr val="99CCFF"/>
          </a:solidFill>
          <a:ln w="9525">
            <a:noFill/>
            <a:miter lim="800000"/>
            <a:headEnd/>
            <a:tailEnd/>
          </a:ln>
        </p:spPr>
        <p:txBody>
          <a:bodyPr wrap="none" anchor="ctr"/>
          <a:lstStyle/>
          <a:p>
            <a:endParaRPr lang="fr-FR"/>
          </a:p>
        </p:txBody>
      </p:sp>
      <p:sp>
        <p:nvSpPr>
          <p:cNvPr id="53252" name="Rectangle 30"/>
          <p:cNvSpPr>
            <a:spLocks noChangeArrowheads="1"/>
          </p:cNvSpPr>
          <p:nvPr/>
        </p:nvSpPr>
        <p:spPr bwMode="auto">
          <a:xfrm>
            <a:off x="1116013" y="115888"/>
            <a:ext cx="6624637" cy="239712"/>
          </a:xfrm>
          <a:prstGeom prst="rect">
            <a:avLst/>
          </a:prstGeom>
          <a:noFill/>
          <a:ln w="9525">
            <a:noFill/>
            <a:miter lim="800000"/>
            <a:headEnd/>
            <a:tailEnd/>
          </a:ln>
        </p:spPr>
        <p:txBody>
          <a:bodyPr anchor="ctr"/>
          <a:lstStyle/>
          <a:p>
            <a:pPr algn="ctr"/>
            <a:r>
              <a:rPr lang="fr-FR">
                <a:latin typeface="Trebuchet MS" pitchFamily="34" charset="0"/>
              </a:rPr>
              <a:t>Laboratoire de Combustion et de Détonique, UPR 9028 CNRS</a:t>
            </a:r>
          </a:p>
        </p:txBody>
      </p:sp>
      <p:pic>
        <p:nvPicPr>
          <p:cNvPr id="53253" name="Picture 31"/>
          <p:cNvPicPr>
            <a:picLocks noChangeArrowheads="1"/>
          </p:cNvPicPr>
          <p:nvPr/>
        </p:nvPicPr>
        <p:blipFill>
          <a:blip r:embed="rId2" cstate="print"/>
          <a:srcRect/>
          <a:stretch>
            <a:fillRect/>
          </a:stretch>
        </p:blipFill>
        <p:spPr bwMode="auto">
          <a:xfrm>
            <a:off x="0" y="0"/>
            <a:ext cx="611188" cy="333375"/>
          </a:xfrm>
          <a:prstGeom prst="rect">
            <a:avLst/>
          </a:prstGeom>
          <a:noFill/>
          <a:ln w="9525">
            <a:noFill/>
            <a:miter lim="800000"/>
            <a:headEnd/>
            <a:tailEnd/>
          </a:ln>
        </p:spPr>
      </p:pic>
      <p:pic>
        <p:nvPicPr>
          <p:cNvPr id="53254" name="Picture 33" descr="CNRS"/>
          <p:cNvPicPr>
            <a:picLocks noChangeAspect="1" noChangeArrowheads="1"/>
          </p:cNvPicPr>
          <p:nvPr/>
        </p:nvPicPr>
        <p:blipFill>
          <a:blip r:embed="rId3" cstate="print"/>
          <a:srcRect/>
          <a:stretch>
            <a:fillRect/>
          </a:stretch>
        </p:blipFill>
        <p:spPr bwMode="auto">
          <a:xfrm>
            <a:off x="8316913" y="31750"/>
            <a:ext cx="795337" cy="368300"/>
          </a:xfrm>
          <a:prstGeom prst="rect">
            <a:avLst/>
          </a:prstGeom>
          <a:noFill/>
          <a:ln w="9525">
            <a:noFill/>
            <a:miter lim="800000"/>
            <a:headEnd/>
            <a:tailEnd/>
          </a:ln>
        </p:spPr>
      </p:pic>
      <p:sp>
        <p:nvSpPr>
          <p:cNvPr id="53255" name="Text Box 6"/>
          <p:cNvSpPr txBox="1">
            <a:spLocks noChangeArrowheads="1"/>
          </p:cNvSpPr>
          <p:nvPr/>
        </p:nvSpPr>
        <p:spPr bwMode="auto">
          <a:xfrm>
            <a:off x="231775" y="1720850"/>
            <a:ext cx="184150" cy="366713"/>
          </a:xfrm>
          <a:prstGeom prst="rect">
            <a:avLst/>
          </a:prstGeom>
          <a:noFill/>
          <a:ln w="9525">
            <a:noFill/>
            <a:miter lim="800000"/>
            <a:headEnd/>
            <a:tailEnd/>
          </a:ln>
        </p:spPr>
        <p:txBody>
          <a:bodyPr wrap="none">
            <a:spAutoFit/>
          </a:bodyPr>
          <a:lstStyle/>
          <a:p>
            <a:endParaRPr lang="fr-FR"/>
          </a:p>
        </p:txBody>
      </p:sp>
      <p:pic>
        <p:nvPicPr>
          <p:cNvPr id="53256" name="Picture 7"/>
          <p:cNvPicPr>
            <a:picLocks noChangeAspect="1" noChangeArrowheads="1"/>
          </p:cNvPicPr>
          <p:nvPr/>
        </p:nvPicPr>
        <p:blipFill>
          <a:blip r:embed="rId4" cstate="print"/>
          <a:srcRect t="18944" r="28497" b="8652"/>
          <a:stretch>
            <a:fillRect/>
          </a:stretch>
        </p:blipFill>
        <p:spPr bwMode="auto">
          <a:xfrm>
            <a:off x="844550" y="1557338"/>
            <a:ext cx="3152775" cy="1992312"/>
          </a:xfrm>
          <a:prstGeom prst="rect">
            <a:avLst/>
          </a:prstGeom>
          <a:noFill/>
          <a:ln w="9525">
            <a:noFill/>
            <a:miter lim="800000"/>
            <a:headEnd/>
            <a:tailEnd/>
          </a:ln>
        </p:spPr>
      </p:pic>
      <p:pic>
        <p:nvPicPr>
          <p:cNvPr id="53257" name="Picture 8"/>
          <p:cNvPicPr>
            <a:picLocks noChangeAspect="1" noChangeArrowheads="1"/>
          </p:cNvPicPr>
          <p:nvPr/>
        </p:nvPicPr>
        <p:blipFill>
          <a:blip r:embed="rId5" cstate="print"/>
          <a:srcRect t="18944" r="28497" b="8652"/>
          <a:stretch>
            <a:fillRect/>
          </a:stretch>
        </p:blipFill>
        <p:spPr bwMode="auto">
          <a:xfrm>
            <a:off x="844550" y="4005263"/>
            <a:ext cx="3152775" cy="2005012"/>
          </a:xfrm>
          <a:prstGeom prst="rect">
            <a:avLst/>
          </a:prstGeom>
          <a:noFill/>
          <a:ln w="9525">
            <a:noFill/>
            <a:miter lim="800000"/>
            <a:headEnd/>
            <a:tailEnd/>
          </a:ln>
        </p:spPr>
      </p:pic>
      <p:pic>
        <p:nvPicPr>
          <p:cNvPr id="53258" name="Picture 9"/>
          <p:cNvPicPr>
            <a:picLocks noChangeAspect="1" noChangeArrowheads="1"/>
          </p:cNvPicPr>
          <p:nvPr/>
        </p:nvPicPr>
        <p:blipFill>
          <a:blip r:embed="rId6" cstate="print"/>
          <a:srcRect t="18944" r="28497" b="8652"/>
          <a:stretch>
            <a:fillRect/>
          </a:stretch>
        </p:blipFill>
        <p:spPr bwMode="auto">
          <a:xfrm>
            <a:off x="4732338" y="1557338"/>
            <a:ext cx="3152775" cy="1992312"/>
          </a:xfrm>
          <a:prstGeom prst="rect">
            <a:avLst/>
          </a:prstGeom>
          <a:noFill/>
          <a:ln w="9525">
            <a:noFill/>
            <a:miter lim="800000"/>
            <a:headEnd/>
            <a:tailEnd/>
          </a:ln>
        </p:spPr>
      </p:pic>
      <p:pic>
        <p:nvPicPr>
          <p:cNvPr id="53259" name="Picture 10"/>
          <p:cNvPicPr>
            <a:picLocks noChangeAspect="1" noChangeArrowheads="1"/>
          </p:cNvPicPr>
          <p:nvPr/>
        </p:nvPicPr>
        <p:blipFill>
          <a:blip r:embed="rId7" cstate="print"/>
          <a:srcRect t="18944" r="28497" b="8652"/>
          <a:stretch>
            <a:fillRect/>
          </a:stretch>
        </p:blipFill>
        <p:spPr bwMode="auto">
          <a:xfrm>
            <a:off x="4732338" y="3933825"/>
            <a:ext cx="3152775" cy="1992313"/>
          </a:xfrm>
          <a:prstGeom prst="rect">
            <a:avLst/>
          </a:prstGeom>
          <a:noFill/>
          <a:ln w="9525">
            <a:noFill/>
            <a:miter lim="800000"/>
            <a:headEnd/>
            <a:tailEnd/>
          </a:ln>
        </p:spPr>
      </p:pic>
      <p:sp>
        <p:nvSpPr>
          <p:cNvPr id="53260" name="Text Box 11"/>
          <p:cNvSpPr txBox="1">
            <a:spLocks noChangeArrowheads="1"/>
          </p:cNvSpPr>
          <p:nvPr/>
        </p:nvSpPr>
        <p:spPr bwMode="auto">
          <a:xfrm>
            <a:off x="3857625" y="614363"/>
            <a:ext cx="1663700" cy="396875"/>
          </a:xfrm>
          <a:prstGeom prst="rect">
            <a:avLst/>
          </a:prstGeom>
          <a:noFill/>
          <a:ln w="9525">
            <a:noFill/>
            <a:miter lim="800000"/>
            <a:headEnd/>
            <a:tailEnd/>
          </a:ln>
        </p:spPr>
        <p:txBody>
          <a:bodyPr wrap="none">
            <a:spAutoFit/>
          </a:bodyPr>
          <a:lstStyle/>
          <a:p>
            <a:pPr algn="ctr"/>
            <a:r>
              <a:rPr lang="fr-FR" sz="2000" b="1">
                <a:solidFill>
                  <a:srgbClr val="FF0000"/>
                </a:solidFill>
              </a:rPr>
              <a:t>4  -  IMPACT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2"/>
          </p:nvPr>
        </p:nvSpPr>
        <p:spPr>
          <a:xfrm>
            <a:off x="6553200" y="6245225"/>
            <a:ext cx="2133600" cy="476250"/>
          </a:xfrm>
        </p:spPr>
        <p:txBody>
          <a:bodyPr/>
          <a:lstStyle/>
          <a:p>
            <a:pPr>
              <a:defRPr/>
            </a:pPr>
            <a:fld id="{C3FD846E-F80A-40FC-A3E4-EF029149D228}" type="slidenum">
              <a:rPr lang="fr-FR"/>
              <a:pPr>
                <a:defRPr/>
              </a:pPr>
              <a:t>51</a:t>
            </a:fld>
            <a:endParaRPr lang="fr-FR"/>
          </a:p>
        </p:txBody>
      </p:sp>
      <p:sp>
        <p:nvSpPr>
          <p:cNvPr id="54275" name="Rectangle 29"/>
          <p:cNvSpPr>
            <a:spLocks noChangeArrowheads="1"/>
          </p:cNvSpPr>
          <p:nvPr/>
        </p:nvSpPr>
        <p:spPr bwMode="auto">
          <a:xfrm>
            <a:off x="0" y="0"/>
            <a:ext cx="9144000" cy="401638"/>
          </a:xfrm>
          <a:prstGeom prst="rect">
            <a:avLst/>
          </a:prstGeom>
          <a:solidFill>
            <a:srgbClr val="99CCFF"/>
          </a:solidFill>
          <a:ln w="9525">
            <a:noFill/>
            <a:miter lim="800000"/>
            <a:headEnd/>
            <a:tailEnd/>
          </a:ln>
        </p:spPr>
        <p:txBody>
          <a:bodyPr wrap="none" anchor="ctr"/>
          <a:lstStyle/>
          <a:p>
            <a:endParaRPr lang="fr-FR"/>
          </a:p>
        </p:txBody>
      </p:sp>
      <p:sp>
        <p:nvSpPr>
          <p:cNvPr id="54276" name="Rectangle 30"/>
          <p:cNvSpPr>
            <a:spLocks noChangeArrowheads="1"/>
          </p:cNvSpPr>
          <p:nvPr/>
        </p:nvSpPr>
        <p:spPr bwMode="auto">
          <a:xfrm>
            <a:off x="1116013" y="115888"/>
            <a:ext cx="6551612" cy="239712"/>
          </a:xfrm>
          <a:prstGeom prst="rect">
            <a:avLst/>
          </a:prstGeom>
          <a:noFill/>
          <a:ln w="9525">
            <a:noFill/>
            <a:miter lim="800000"/>
            <a:headEnd/>
            <a:tailEnd/>
          </a:ln>
        </p:spPr>
        <p:txBody>
          <a:bodyPr anchor="ctr"/>
          <a:lstStyle/>
          <a:p>
            <a:pPr algn="ctr"/>
            <a:r>
              <a:rPr lang="fr-FR">
                <a:latin typeface="Trebuchet MS" pitchFamily="34" charset="0"/>
              </a:rPr>
              <a:t>Laboratoire de Combustion et de Détonique, UPR 9028 CNRS</a:t>
            </a:r>
          </a:p>
        </p:txBody>
      </p:sp>
      <p:pic>
        <p:nvPicPr>
          <p:cNvPr id="54277" name="Picture 31"/>
          <p:cNvPicPr>
            <a:picLocks noChangeArrowheads="1"/>
          </p:cNvPicPr>
          <p:nvPr/>
        </p:nvPicPr>
        <p:blipFill>
          <a:blip r:embed="rId2" cstate="print"/>
          <a:srcRect/>
          <a:stretch>
            <a:fillRect/>
          </a:stretch>
        </p:blipFill>
        <p:spPr bwMode="auto">
          <a:xfrm>
            <a:off x="0" y="0"/>
            <a:ext cx="611188" cy="333375"/>
          </a:xfrm>
          <a:prstGeom prst="rect">
            <a:avLst/>
          </a:prstGeom>
          <a:noFill/>
          <a:ln w="9525">
            <a:noFill/>
            <a:miter lim="800000"/>
            <a:headEnd/>
            <a:tailEnd/>
          </a:ln>
        </p:spPr>
      </p:pic>
      <p:pic>
        <p:nvPicPr>
          <p:cNvPr id="54278" name="Picture 33" descr="CNRS"/>
          <p:cNvPicPr>
            <a:picLocks noChangeAspect="1" noChangeArrowheads="1"/>
          </p:cNvPicPr>
          <p:nvPr/>
        </p:nvPicPr>
        <p:blipFill>
          <a:blip r:embed="rId3" cstate="print"/>
          <a:srcRect/>
          <a:stretch>
            <a:fillRect/>
          </a:stretch>
        </p:blipFill>
        <p:spPr bwMode="auto">
          <a:xfrm>
            <a:off x="8316913" y="31750"/>
            <a:ext cx="795337" cy="368300"/>
          </a:xfrm>
          <a:prstGeom prst="rect">
            <a:avLst/>
          </a:prstGeom>
          <a:noFill/>
          <a:ln w="9525">
            <a:noFill/>
            <a:miter lim="800000"/>
            <a:headEnd/>
            <a:tailEnd/>
          </a:ln>
        </p:spPr>
      </p:pic>
      <p:sp>
        <p:nvSpPr>
          <p:cNvPr id="7" name="Text Box 7"/>
          <p:cNvSpPr txBox="1">
            <a:spLocks noChangeArrowheads="1"/>
          </p:cNvSpPr>
          <p:nvPr/>
        </p:nvSpPr>
        <p:spPr bwMode="auto">
          <a:xfrm>
            <a:off x="0" y="1498600"/>
            <a:ext cx="9170988" cy="3659188"/>
          </a:xfrm>
          <a:prstGeom prst="rect">
            <a:avLst/>
          </a:prstGeom>
          <a:solidFill>
            <a:schemeClr val="accent1">
              <a:lumMod val="40000"/>
              <a:lumOff val="60000"/>
            </a:schemeClr>
          </a:solidFill>
          <a:ln w="9525">
            <a:noFill/>
            <a:miter lim="800000"/>
            <a:headEnd/>
            <a:tailEnd/>
          </a:ln>
          <a:effectLst/>
        </p:spPr>
        <p:txBody>
          <a:bodyPr wrap="none">
            <a:spAutoFit/>
          </a:bodyPr>
          <a:lstStyle/>
          <a:p>
            <a:pPr>
              <a:defRPr/>
            </a:pPr>
            <a:r>
              <a:rPr lang="en-US" sz="2400" dirty="0">
                <a:solidFill>
                  <a:srgbClr val="FF0000"/>
                </a:solidFill>
              </a:rPr>
              <a:t>                                       </a:t>
            </a:r>
            <a:r>
              <a:rPr lang="en-US" sz="2400" b="1" dirty="0">
                <a:solidFill>
                  <a:srgbClr val="FF0000"/>
                </a:solidFill>
              </a:rPr>
              <a:t>CONCLUSIONS</a:t>
            </a:r>
            <a:endParaRPr lang="fr-FR" sz="2400" b="1" dirty="0">
              <a:solidFill>
                <a:srgbClr val="FF0000"/>
              </a:solidFill>
            </a:endParaRPr>
          </a:p>
          <a:p>
            <a:pPr>
              <a:defRPr/>
            </a:pPr>
            <a:endParaRPr lang="fr-FR" dirty="0"/>
          </a:p>
          <a:p>
            <a:pPr>
              <a:defRPr/>
            </a:pPr>
            <a:endParaRPr lang="fr-FR" dirty="0"/>
          </a:p>
          <a:p>
            <a:pPr>
              <a:defRPr/>
            </a:pPr>
            <a:r>
              <a:rPr lang="fr-FR" sz="2000" b="1" dirty="0"/>
              <a:t>Les simulations numériques montrent que :</a:t>
            </a:r>
          </a:p>
          <a:p>
            <a:pPr>
              <a:defRPr/>
            </a:pPr>
            <a:endParaRPr lang="fr-FR" sz="2000" b="1" dirty="0"/>
          </a:p>
          <a:p>
            <a:pPr>
              <a:defRPr/>
            </a:pPr>
            <a:r>
              <a:rPr lang="fr-FR" sz="2000" b="1" dirty="0">
                <a:sym typeface="Symbol" pitchFamily="18" charset="2"/>
              </a:rPr>
              <a:t></a:t>
            </a:r>
            <a:r>
              <a:rPr lang="fr-FR" sz="2000" b="1" dirty="0"/>
              <a:t> L’impact de mur provoque l’amorçage de la détonation dans le tas de NA</a:t>
            </a:r>
          </a:p>
          <a:p>
            <a:pPr>
              <a:buFontTx/>
              <a:buChar char="-"/>
              <a:defRPr/>
            </a:pPr>
            <a:endParaRPr lang="fr-FR" sz="2000" b="1" dirty="0"/>
          </a:p>
          <a:p>
            <a:pPr>
              <a:defRPr/>
            </a:pPr>
            <a:r>
              <a:rPr lang="fr-FR" sz="2000" b="1" dirty="0">
                <a:sym typeface="Symbol" pitchFamily="18" charset="2"/>
              </a:rPr>
              <a:t></a:t>
            </a:r>
            <a:r>
              <a:rPr lang="fr-FR" sz="2000" b="1" dirty="0"/>
              <a:t> En absence de mur il n’y a pas transmission de la détonation</a:t>
            </a:r>
          </a:p>
          <a:p>
            <a:pPr>
              <a:defRPr/>
            </a:pPr>
            <a:endParaRPr lang="fr-FR" sz="2000" dirty="0"/>
          </a:p>
          <a:p>
            <a:pPr>
              <a:defRPr/>
            </a:pPr>
            <a:endParaRPr lang="fr-FR" dirty="0"/>
          </a:p>
          <a:p>
            <a:pPr>
              <a:defRPr/>
            </a:pPr>
            <a:endParaRPr lang="fr-FR" dirty="0"/>
          </a:p>
          <a:p>
            <a:pPr>
              <a:defRPr/>
            </a:pP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2"/>
          <p:cNvSpPr>
            <a:spLocks noGrp="1"/>
          </p:cNvSpPr>
          <p:nvPr>
            <p:ph type="title"/>
          </p:nvPr>
        </p:nvSpPr>
        <p:spPr>
          <a:xfrm>
            <a:off x="457200" y="274638"/>
            <a:ext cx="8229600" cy="654050"/>
          </a:xfrm>
        </p:spPr>
        <p:txBody>
          <a:bodyPr/>
          <a:lstStyle/>
          <a:p>
            <a:r>
              <a:rPr lang="fr-FR" sz="3200" dirty="0" smtClean="0"/>
              <a:t>Remarque sur le raisonnement probabiliste</a:t>
            </a:r>
          </a:p>
        </p:txBody>
      </p:sp>
      <p:sp>
        <p:nvSpPr>
          <p:cNvPr id="2" name="Espace réservé du numéro de diapositive 1"/>
          <p:cNvSpPr>
            <a:spLocks noGrp="1"/>
          </p:cNvSpPr>
          <p:nvPr>
            <p:ph type="sldNum" sz="quarter" idx="12"/>
          </p:nvPr>
        </p:nvSpPr>
        <p:spPr/>
        <p:txBody>
          <a:bodyPr/>
          <a:lstStyle/>
          <a:p>
            <a:pPr>
              <a:defRPr/>
            </a:pPr>
            <a:fld id="{3577800B-A3B0-4697-A40F-93FF627B75A7}" type="slidenum">
              <a:rPr lang="fr-FR" smtClean="0"/>
              <a:pPr>
                <a:defRPr/>
              </a:pPr>
              <a:t>52</a:t>
            </a:fld>
            <a:endParaRPr lang="fr-FR"/>
          </a:p>
        </p:txBody>
      </p:sp>
      <p:sp>
        <p:nvSpPr>
          <p:cNvPr id="5" name="ZoneTexte 4"/>
          <p:cNvSpPr txBox="1"/>
          <p:nvPr/>
        </p:nvSpPr>
        <p:spPr>
          <a:xfrm>
            <a:off x="827584" y="1700808"/>
            <a:ext cx="7848872" cy="4524315"/>
          </a:xfrm>
          <a:prstGeom prst="rect">
            <a:avLst/>
          </a:prstGeom>
          <a:noFill/>
        </p:spPr>
        <p:txBody>
          <a:bodyPr wrap="square" rtlCol="0">
            <a:spAutoFit/>
          </a:bodyPr>
          <a:lstStyle/>
          <a:p>
            <a:pPr>
              <a:buFont typeface="Arial" pitchFamily="34" charset="0"/>
              <a:buChar char="•"/>
            </a:pPr>
            <a:r>
              <a:rPr lang="fr-FR" sz="2400" dirty="0" smtClean="0"/>
              <a:t>Total a une politique de « risque calculé ».</a:t>
            </a:r>
          </a:p>
          <a:p>
            <a:pPr>
              <a:buFont typeface="Arial" pitchFamily="34" charset="0"/>
              <a:buChar char="•"/>
            </a:pPr>
            <a:r>
              <a:rPr lang="fr-FR" sz="2400" dirty="0" smtClean="0"/>
              <a:t>Les sur-accidents viennent de la conjonction de deux facteurs : une probabilité infime et un nombre infini d’occurrences. (</a:t>
            </a:r>
            <a:r>
              <a:rPr lang="fr-FR" sz="2400" dirty="0" err="1" smtClean="0"/>
              <a:t>Cf</a:t>
            </a:r>
            <a:r>
              <a:rPr lang="fr-FR" sz="2400" dirty="0" smtClean="0"/>
              <a:t> les maladies orphelines)</a:t>
            </a:r>
          </a:p>
          <a:p>
            <a:pPr>
              <a:buFont typeface="Arial" pitchFamily="34" charset="0"/>
              <a:buChar char="•"/>
            </a:pPr>
            <a:r>
              <a:rPr lang="fr-FR" sz="2400" dirty="0" smtClean="0"/>
              <a:t>Effectivement, la « chance » qu’une usine explose, est extrêmement rare, sinon toutes les usines chimiques du monde exploseraient tous les jours.</a:t>
            </a:r>
          </a:p>
          <a:p>
            <a:pPr>
              <a:buFont typeface="Arial" pitchFamily="34" charset="0"/>
              <a:buChar char="•"/>
            </a:pPr>
            <a:r>
              <a:rPr lang="fr-FR" sz="2400" dirty="0" smtClean="0"/>
              <a:t>Mais le raisonnement probabiliste ne tient pas quand on enquête sur une explosion réelle, où il faut expliquer ce qui n’a pas été prévu.</a:t>
            </a:r>
          </a:p>
          <a:p>
            <a:pPr>
              <a:buFont typeface="Arial" pitchFamily="34" charset="0"/>
              <a:buChar char="•"/>
            </a:pPr>
            <a:r>
              <a:rPr lang="fr-FR" sz="2400" dirty="0" smtClean="0"/>
              <a:t>Les scientifiques de Total viennent nous expliquer que la catastrophe n’a pas eu lieu, car elle était impossible.</a:t>
            </a:r>
            <a:endParaRPr lang="fr-F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2"/>
          <p:cNvSpPr>
            <a:spLocks noGrp="1"/>
          </p:cNvSpPr>
          <p:nvPr>
            <p:ph type="title"/>
          </p:nvPr>
        </p:nvSpPr>
        <p:spPr/>
        <p:txBody>
          <a:bodyPr/>
          <a:lstStyle/>
          <a:p>
            <a:r>
              <a:rPr lang="fr-FR" b="1" smtClean="0"/>
              <a:t>Conclusion</a:t>
            </a:r>
            <a:endParaRPr lang="fr-FR" smtClean="0"/>
          </a:p>
        </p:txBody>
      </p:sp>
      <p:sp>
        <p:nvSpPr>
          <p:cNvPr id="56323" name="Espace réservé du contenu 3"/>
          <p:cNvSpPr>
            <a:spLocks noGrp="1"/>
          </p:cNvSpPr>
          <p:nvPr>
            <p:ph idx="1"/>
          </p:nvPr>
        </p:nvSpPr>
        <p:spPr>
          <a:xfrm>
            <a:off x="457200" y="1600200"/>
            <a:ext cx="8229600" cy="3900488"/>
          </a:xfrm>
        </p:spPr>
        <p:txBody>
          <a:bodyPr/>
          <a:lstStyle/>
          <a:p>
            <a:r>
              <a:rPr lang="fr-FR" dirty="0" smtClean="0"/>
              <a:t>Du côté de l’accusation, un faisceau de preuves qui convergent vers une explication rationnelle et </a:t>
            </a:r>
            <a:r>
              <a:rPr lang="fr-FR" dirty="0" smtClean="0"/>
              <a:t>convaincante.</a:t>
            </a:r>
            <a:endParaRPr lang="fr-FR" dirty="0" smtClean="0"/>
          </a:p>
          <a:p>
            <a:pPr>
              <a:buFont typeface="Arial" charset="0"/>
              <a:buNone/>
            </a:pPr>
            <a:endParaRPr lang="fr-FR" dirty="0" smtClean="0"/>
          </a:p>
          <a:p>
            <a:r>
              <a:rPr lang="fr-FR" dirty="0" smtClean="0"/>
              <a:t>Du côté de la défense, des contestations ponctuelles, mais aucune explication alternative. L’ignorance n’est pas une excuse …</a:t>
            </a:r>
          </a:p>
        </p:txBody>
      </p:sp>
      <p:sp>
        <p:nvSpPr>
          <p:cNvPr id="4" name="Espace réservé du numéro de diapositive 3"/>
          <p:cNvSpPr>
            <a:spLocks noGrp="1"/>
          </p:cNvSpPr>
          <p:nvPr>
            <p:ph type="sldNum" sz="quarter" idx="12"/>
          </p:nvPr>
        </p:nvSpPr>
        <p:spPr/>
        <p:txBody>
          <a:bodyPr/>
          <a:lstStyle/>
          <a:p>
            <a:pPr>
              <a:defRPr/>
            </a:pPr>
            <a:fld id="{4C76F0B2-DDB3-4B5A-B666-A6F30EDDF368}" type="slidenum">
              <a:rPr lang="fr-FR" smtClean="0"/>
              <a:pPr>
                <a:defRPr/>
              </a:pPr>
              <a:t>53</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55650" y="692150"/>
            <a:ext cx="7419975" cy="5213350"/>
          </a:xfrm>
          <a:prstGeom prst="rect">
            <a:avLst/>
          </a:prstGeom>
          <a:blipFill dpi="0" rotWithShape="0">
            <a:blip r:embed="rId3" cstate="print"/>
            <a:srcRect/>
            <a:stretch>
              <a:fillRect/>
            </a:stretch>
          </a:blipFill>
          <a:ln w="9525">
            <a:noFill/>
            <a:round/>
            <a:headEnd/>
            <a:tailEnd/>
          </a:ln>
        </p:spPr>
        <p:txBody>
          <a:bodyPr lIns="0" tIns="0" rIns="0" bIns="0"/>
          <a:lstStyle/>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pPr>
              <a:spcAft>
                <a:spcPts val="1000"/>
              </a:spcAft>
            </a:pPr>
            <a:endParaRPr lang="fr-FR" sz="1100">
              <a:latin typeface="Times New Roman" pitchFamily="18" charset="0"/>
            </a:endParaRPr>
          </a:p>
          <a:p>
            <a:endParaRPr lang="fr-FR"/>
          </a:p>
        </p:txBody>
      </p:sp>
      <p:sp>
        <p:nvSpPr>
          <p:cNvPr id="3" name="Espace réservé du numéro de diapositive 2"/>
          <p:cNvSpPr>
            <a:spLocks noGrp="1"/>
          </p:cNvSpPr>
          <p:nvPr>
            <p:ph type="sldNum" sz="quarter" idx="12"/>
          </p:nvPr>
        </p:nvSpPr>
        <p:spPr/>
        <p:txBody>
          <a:bodyPr/>
          <a:lstStyle/>
          <a:p>
            <a:pPr>
              <a:defRPr/>
            </a:pPr>
            <a:fld id="{2512D536-C20F-4038-AA40-F038637853AE}" type="slidenum">
              <a:rPr lang="fr-FR" smtClean="0"/>
              <a:pPr>
                <a:defRPr/>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3"/>
          <p:cNvPicPr>
            <a:picLocks noChangeAspect="1" noChangeArrowheads="1"/>
          </p:cNvPicPr>
          <p:nvPr/>
        </p:nvPicPr>
        <p:blipFill>
          <a:blip r:embed="rId3" cstate="print"/>
          <a:srcRect l="30592" t="11314" r="26170" b="6934"/>
          <a:stretch>
            <a:fillRect/>
          </a:stretch>
        </p:blipFill>
        <p:spPr bwMode="auto">
          <a:xfrm>
            <a:off x="323850" y="333375"/>
            <a:ext cx="4216400" cy="5980113"/>
          </a:xfrm>
          <a:prstGeom prst="rect">
            <a:avLst/>
          </a:prstGeom>
          <a:noFill/>
          <a:ln w="9525">
            <a:noFill/>
            <a:miter lim="800000"/>
            <a:headEnd/>
            <a:tailEnd/>
          </a:ln>
        </p:spPr>
      </p:pic>
      <p:pic>
        <p:nvPicPr>
          <p:cNvPr id="8195" name="Image 4"/>
          <p:cNvPicPr>
            <a:picLocks noChangeAspect="1" noChangeArrowheads="1"/>
          </p:cNvPicPr>
          <p:nvPr/>
        </p:nvPicPr>
        <p:blipFill>
          <a:blip r:embed="rId4" cstate="print"/>
          <a:srcRect l="28450" t="10219" r="26718" b="7298"/>
          <a:stretch>
            <a:fillRect/>
          </a:stretch>
        </p:blipFill>
        <p:spPr bwMode="auto">
          <a:xfrm>
            <a:off x="4500563" y="333375"/>
            <a:ext cx="4371975" cy="60325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CFB02BCB-2EB6-4B1F-A38E-BE68216F7055}" type="slidenum">
              <a:rPr lang="fr-FR" smtClean="0"/>
              <a:pPr>
                <a:defRPr/>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C815FAE-FC21-470F-983A-7028040815D7}" type="slidenum">
              <a:rPr lang="fr-FR" smtClean="0"/>
              <a:pPr>
                <a:defRPr/>
              </a:pPr>
              <a:t>8</a:t>
            </a:fld>
            <a:endParaRPr lang="fr-FR"/>
          </a:p>
        </p:txBody>
      </p:sp>
      <p:sp>
        <p:nvSpPr>
          <p:cNvPr id="3" name="Titre 1"/>
          <p:cNvSpPr txBox="1">
            <a:spLocks/>
          </p:cNvSpPr>
          <p:nvPr/>
        </p:nvSpPr>
        <p:spPr>
          <a:xfrm>
            <a:off x="609600" y="427038"/>
            <a:ext cx="8229600" cy="1143000"/>
          </a:xfrm>
          <a:prstGeom prst="rect">
            <a:avLst/>
          </a:prstGeom>
        </p:spPr>
        <p:txBody>
          <a:bodyPr/>
          <a:lstStyle/>
          <a:p>
            <a:pPr algn="ctr">
              <a:defRPr/>
            </a:pPr>
            <a:r>
              <a:rPr lang="fr-FR" sz="4000">
                <a:latin typeface="+mj-lt"/>
                <a:ea typeface="+mj-ea"/>
                <a:cs typeface="+mj-cs"/>
              </a:rPr>
              <a:t>Comment Total présente les choses ?</a:t>
            </a:r>
          </a:p>
        </p:txBody>
      </p:sp>
      <p:sp>
        <p:nvSpPr>
          <p:cNvPr id="4" name="Espace réservé du contenu 2"/>
          <p:cNvSpPr txBox="1">
            <a:spLocks/>
          </p:cNvSpPr>
          <p:nvPr/>
        </p:nvSpPr>
        <p:spPr>
          <a:xfrm>
            <a:off x="609600" y="1752600"/>
            <a:ext cx="8229600" cy="4525963"/>
          </a:xfrm>
          <a:prstGeom prst="rect">
            <a:avLst/>
          </a:prstGeom>
        </p:spPr>
        <p:txBody>
          <a:bodyPr/>
          <a:lstStyle/>
          <a:p>
            <a:pPr marL="342900" indent="-342900">
              <a:spcBef>
                <a:spcPct val="20000"/>
              </a:spcBef>
              <a:buFont typeface="Arial" charset="0"/>
              <a:buChar char="•"/>
              <a:defRPr/>
            </a:pPr>
            <a:r>
              <a:rPr lang="fr-FR" sz="2000" dirty="0">
                <a:latin typeface="+mn-lt"/>
              </a:rPr>
              <a:t>Le 21 septembre 2001 au matin, une explosion se produit dans le hangar 221 de l’usine AZF Grande Paroisse de Toulouse. Ce hangar contenait environ 300 tonnes de nitrate d’ammonium en attente d’expédition vers des usines de fabrication d’engrais composés.</a:t>
            </a:r>
          </a:p>
          <a:p>
            <a:pPr marL="342900" indent="-342900">
              <a:spcBef>
                <a:spcPct val="20000"/>
              </a:spcBef>
              <a:buFont typeface="Arial" charset="0"/>
              <a:buChar char="•"/>
              <a:defRPr/>
            </a:pPr>
            <a:r>
              <a:rPr lang="fr-FR" sz="2000" dirty="0">
                <a:latin typeface="+mn-lt"/>
              </a:rPr>
              <a:t>Un cratère de plusieurs dizaines de mètres de longueur se forme à l’emplacement du tas de nitrate d’ammonium dans le hangar 221.</a:t>
            </a:r>
          </a:p>
          <a:p>
            <a:pPr marL="342900" indent="-342900">
              <a:spcBef>
                <a:spcPct val="20000"/>
              </a:spcBef>
              <a:buFont typeface="Arial" charset="0"/>
              <a:buChar char="•"/>
              <a:defRPr/>
            </a:pPr>
            <a:r>
              <a:rPr lang="fr-FR" sz="2000" dirty="0">
                <a:latin typeface="+mn-lt"/>
              </a:rPr>
              <a:t>Le bruit de l’explosion est perçu à plus de 40 km de Toulouse et la secousse sismique est évaluée à 3,4 sur l’échelle de Richter.</a:t>
            </a:r>
          </a:p>
          <a:p>
            <a:pPr marL="342900" indent="-342900">
              <a:spcBef>
                <a:spcPct val="20000"/>
              </a:spcBef>
              <a:buFont typeface="Arial" charset="0"/>
              <a:buChar char="•"/>
              <a:defRPr/>
            </a:pPr>
            <a:r>
              <a:rPr lang="fr-FR" sz="2000" dirty="0">
                <a:latin typeface="+mn-lt"/>
              </a:rPr>
              <a:t>L’explosion provoque la mort de 30 personnes, dont 21 salariés de l’usine AZF. Plus de 4 500 blessés sont recensés. 27 000 structures immobilières sont endommagées aux alentours de l’usine.</a:t>
            </a:r>
          </a:p>
          <a:p>
            <a:pPr marL="342900" indent="-342900">
              <a:spcBef>
                <a:spcPct val="20000"/>
              </a:spcBef>
              <a:buFont typeface="Arial" charset="0"/>
              <a:buChar char="•"/>
              <a:defRPr/>
            </a:pPr>
            <a:r>
              <a:rPr lang="fr-FR" sz="2000" b="1" dirty="0">
                <a:latin typeface="+mn-lt"/>
              </a:rPr>
              <a:t>A ce jour, aucune des enquêtes menées n’a permis de déterminer la cause exacte de la catastrophe.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71500" y="428625"/>
            <a:ext cx="8286750" cy="5078413"/>
          </a:xfrm>
          <a:prstGeom prst="rect">
            <a:avLst/>
          </a:prstGeom>
          <a:noFill/>
          <a:ln w="9525">
            <a:noFill/>
            <a:miter lim="800000"/>
            <a:headEnd/>
            <a:tailEnd/>
          </a:ln>
        </p:spPr>
        <p:txBody>
          <a:bodyPr>
            <a:spAutoFit/>
          </a:bodyPr>
          <a:lstStyle/>
          <a:p>
            <a:pPr algn="ctr"/>
            <a:r>
              <a:rPr lang="fr-FR" sz="3600" b="1"/>
              <a:t>Les différentes hypothèses</a:t>
            </a:r>
          </a:p>
          <a:p>
            <a:endParaRPr lang="fr-FR" sz="2400" b="1"/>
          </a:p>
          <a:p>
            <a:r>
              <a:rPr lang="fr-FR" sz="2400" b="1"/>
              <a:t>1 L’attentat terroriste ou l’acte de malveillance</a:t>
            </a:r>
          </a:p>
          <a:p>
            <a:r>
              <a:rPr lang="fr-FR" sz="2400"/>
              <a:t>…  La police judiciaire s’est intéressée à différents faits qui permettaient d’imaginer l’hypothèse terroriste. Cette piste a néanmoins été rapidement délaissée …</a:t>
            </a:r>
          </a:p>
          <a:p>
            <a:endParaRPr lang="fr-FR" sz="2400"/>
          </a:p>
          <a:p>
            <a:r>
              <a:rPr lang="fr-FR" sz="2400" b="1"/>
              <a:t>2 L’implication d’hélicoptères</a:t>
            </a:r>
          </a:p>
          <a:p>
            <a:r>
              <a:rPr lang="fr-FR" sz="2400"/>
              <a:t>De multiples témoignages décrivent le passage d’aéronefs avant l’explosion … , notamment le passage de deux hélicoptères ... pourquoi les pilotes ne se sont-ils pas manifestés au cours de l’enquête ? … Pourquoi la police n’a-t-elle pas pu les identifier ?  …</a:t>
            </a:r>
          </a:p>
        </p:txBody>
      </p:sp>
      <p:sp>
        <p:nvSpPr>
          <p:cNvPr id="3" name="Espace réservé du numéro de diapositive 2"/>
          <p:cNvSpPr>
            <a:spLocks noGrp="1"/>
          </p:cNvSpPr>
          <p:nvPr>
            <p:ph type="sldNum" sz="quarter" idx="12"/>
          </p:nvPr>
        </p:nvSpPr>
        <p:spPr/>
        <p:txBody>
          <a:bodyPr/>
          <a:lstStyle/>
          <a:p>
            <a:pPr>
              <a:defRPr/>
            </a:pPr>
            <a:fld id="{1BD34FCD-08AE-49AA-AEBC-0FFA6241E8D6}" type="slidenum">
              <a:rPr lang="fr-FR" smtClean="0"/>
              <a:pPr>
                <a:defRPr/>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 calcmode="lin" valueType="num">
                                      <p:cBhvr additive="base">
                                        <p:cTn id="7"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xEl>
                                              <p:pRg st="3" end="3"/>
                                            </p:txEl>
                                          </p:spTgt>
                                        </p:tgtEl>
                                        <p:attrNameLst>
                                          <p:attrName>style.visibility</p:attrName>
                                        </p:attrNameLst>
                                      </p:cBhvr>
                                      <p:to>
                                        <p:strVal val="visible"/>
                                      </p:to>
                                    </p:set>
                                    <p:anim calcmode="lin" valueType="num">
                                      <p:cBhvr additive="base">
                                        <p:cTn id="11"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2">
                                            <p:txEl>
                                              <p:pRg st="5" end="5"/>
                                            </p:txEl>
                                          </p:spTgt>
                                        </p:tgtEl>
                                        <p:attrNameLst>
                                          <p:attrName>style.visibility</p:attrName>
                                        </p:attrNameLst>
                                      </p:cBhvr>
                                      <p:to>
                                        <p:strVal val="visible"/>
                                      </p:to>
                                    </p:set>
                                    <p:anim calcmode="lin" valueType="num">
                                      <p:cBhvr additive="base">
                                        <p:cTn id="17" dur="5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2">
                                            <p:txEl>
                                              <p:pRg st="6" end="6"/>
                                            </p:txEl>
                                          </p:spTgt>
                                        </p:tgtEl>
                                        <p:attrNameLst>
                                          <p:attrName>style.visibility</p:attrName>
                                        </p:attrNameLst>
                                      </p:cBhvr>
                                      <p:to>
                                        <p:strVal val="visible"/>
                                      </p:to>
                                    </p:set>
                                    <p:anim calcmode="lin" valueType="num">
                                      <p:cBhvr additive="base">
                                        <p:cTn id="21" dur="5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TotalTime>
  <Words>3451</Words>
  <Application>Microsoft Office PowerPoint</Application>
  <PresentationFormat>Affichage à l'écran (4:3)</PresentationFormat>
  <Paragraphs>465</Paragraphs>
  <Slides>53</Slides>
  <Notes>24</Notes>
  <HiddenSlides>0</HiddenSlides>
  <MMClips>4</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53</vt:i4>
      </vt:variant>
    </vt:vector>
  </HeadingPairs>
  <TitlesOfParts>
    <vt:vector size="60" baseType="lpstr">
      <vt:lpstr>Arial</vt:lpstr>
      <vt:lpstr>Calibri</vt:lpstr>
      <vt:lpstr>Times New Roman</vt:lpstr>
      <vt:lpstr>Trebuchet MS</vt:lpstr>
      <vt:lpstr>Symbol</vt:lpstr>
      <vt:lpstr>Wingdings</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L’enquête du collège d’experts</vt:lpstr>
      <vt:lpstr>1   L’attentat terroriste ou l’acte de malveillance</vt:lpstr>
      <vt:lpstr>Les thèses de l’attentat islamiste</vt:lpstr>
      <vt:lpstr>La recherche de traces et résidus d’explosifs</vt:lpstr>
      <vt:lpstr>Diapositive 15</vt:lpstr>
      <vt:lpstr>Diapositive 16</vt:lpstr>
      <vt:lpstr>Diapositive 17</vt:lpstr>
      <vt:lpstr>Diapositive 18</vt:lpstr>
      <vt:lpstr>Diapositive 19</vt:lpstr>
      <vt:lpstr>Diapositive 20</vt:lpstr>
      <vt:lpstr>L’enquête sismique</vt:lpstr>
      <vt:lpstr>Campagne de tirs septembre 2004</vt:lpstr>
      <vt:lpstr>Premiers résultats</vt:lpstr>
      <vt:lpstr>2   L’implication d’hélicoptères</vt:lpstr>
      <vt:lpstr>3 L’arc électrique</vt:lpstr>
      <vt:lpstr>Diapositive 26</vt:lpstr>
      <vt:lpstr>Conclusion </vt:lpstr>
      <vt:lpstr>Diapositive 28</vt:lpstr>
      <vt:lpstr>4 La double explosion ou l’événement précurseur</vt:lpstr>
      <vt:lpstr>Diapositive 30</vt:lpstr>
      <vt:lpstr>Diapositive 31</vt:lpstr>
      <vt:lpstr>Diapositive 32</vt:lpstr>
      <vt:lpstr>5 L’accident chimique </vt:lpstr>
      <vt:lpstr>Les produits AZF</vt:lpstr>
      <vt:lpstr>Le hangar 221</vt:lpstr>
      <vt:lpstr>La gestion des déchets</vt:lpstr>
      <vt:lpstr>Une explication cohérente</vt:lpstr>
      <vt:lpstr>La même mission confiée à cinq laboratoires différents : le NaCl3 formé par le mélange d’ammonitrates et de DCCNa a-t-il pu amorcer l’explosion du tas principal ?</vt:lpstr>
      <vt:lpstr>Les expériences du centre de Gramat de la DGA</vt:lpstr>
      <vt:lpstr>Déversement benne dans le 221  Exemple de configuration conduisant à un dépôt de DCCNa sur le sol humide du box du  bâtiment 221</vt:lpstr>
      <vt:lpstr>Diapositive 41</vt:lpstr>
      <vt:lpstr>Diapositive 42</vt:lpstr>
      <vt:lpstr>La mission du CNRS de Poitiers</vt:lpstr>
      <vt:lpstr>Diapositive 44</vt:lpstr>
      <vt:lpstr>Diapositive 45</vt:lpstr>
      <vt:lpstr>Diapositive 46</vt:lpstr>
      <vt:lpstr>Diapositive 47</vt:lpstr>
      <vt:lpstr>Diapositive 48</vt:lpstr>
      <vt:lpstr>Diapositive 49</vt:lpstr>
      <vt:lpstr>Diapositive 50</vt:lpstr>
      <vt:lpstr>Diapositive 51</vt:lpstr>
      <vt:lpstr>Remarque sur le raisonnement probabiliste</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AZF : L’enquête</dc:title>
  <dc:creator>jean-francois</dc:creator>
  <cp:lastModifiedBy>jean-francois</cp:lastModifiedBy>
  <cp:revision>240</cp:revision>
  <dcterms:created xsi:type="dcterms:W3CDTF">2011-04-15T06:11:01Z</dcterms:created>
  <dcterms:modified xsi:type="dcterms:W3CDTF">2012-01-11T08:45:29Z</dcterms:modified>
</cp:coreProperties>
</file>